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18"/>
  </p:handoutMasterIdLst>
  <p:sldIdLst>
    <p:sldId id="866" r:id="rId3"/>
    <p:sldId id="375" r:id="rId5"/>
    <p:sldId id="808" r:id="rId6"/>
    <p:sldId id="530" r:id="rId7"/>
    <p:sldId id="531" r:id="rId8"/>
    <p:sldId id="600" r:id="rId9"/>
    <p:sldId id="675" r:id="rId10"/>
    <p:sldId id="796" r:id="rId11"/>
    <p:sldId id="797" r:id="rId12"/>
    <p:sldId id="863" r:id="rId13"/>
    <p:sldId id="798" r:id="rId14"/>
    <p:sldId id="807" r:id="rId15"/>
    <p:sldId id="784" r:id="rId16"/>
    <p:sldId id="676" r:id="rId17"/>
    <p:sldId id="785" r:id="rId18"/>
    <p:sldId id="787" r:id="rId19"/>
    <p:sldId id="677" r:id="rId20"/>
    <p:sldId id="691" r:id="rId21"/>
    <p:sldId id="692" r:id="rId22"/>
    <p:sldId id="693" r:id="rId23"/>
    <p:sldId id="678" r:id="rId24"/>
    <p:sldId id="679" r:id="rId25"/>
    <p:sldId id="760" r:id="rId26"/>
    <p:sldId id="854" r:id="rId27"/>
    <p:sldId id="761" r:id="rId28"/>
    <p:sldId id="762" r:id="rId29"/>
    <p:sldId id="774" r:id="rId30"/>
    <p:sldId id="853" r:id="rId31"/>
    <p:sldId id="799" r:id="rId32"/>
    <p:sldId id="800" r:id="rId33"/>
    <p:sldId id="801" r:id="rId34"/>
    <p:sldId id="802" r:id="rId35"/>
    <p:sldId id="842" r:id="rId36"/>
    <p:sldId id="843" r:id="rId37"/>
    <p:sldId id="844" r:id="rId38"/>
    <p:sldId id="845" r:id="rId39"/>
    <p:sldId id="788" r:id="rId40"/>
    <p:sldId id="725" r:id="rId41"/>
    <p:sldId id="789" r:id="rId42"/>
    <p:sldId id="690" r:id="rId43"/>
    <p:sldId id="744" r:id="rId44"/>
    <p:sldId id="804" r:id="rId45"/>
    <p:sldId id="701" r:id="rId46"/>
    <p:sldId id="726" r:id="rId47"/>
    <p:sldId id="864" r:id="rId48"/>
    <p:sldId id="702" r:id="rId49"/>
    <p:sldId id="790" r:id="rId50"/>
    <p:sldId id="791" r:id="rId51"/>
    <p:sldId id="792" r:id="rId52"/>
    <p:sldId id="754" r:id="rId53"/>
    <p:sldId id="755" r:id="rId54"/>
    <p:sldId id="729" r:id="rId55"/>
    <p:sldId id="775" r:id="rId56"/>
    <p:sldId id="814" r:id="rId57"/>
    <p:sldId id="855" r:id="rId58"/>
    <p:sldId id="815" r:id="rId59"/>
    <p:sldId id="816" r:id="rId60"/>
    <p:sldId id="819" r:id="rId61"/>
    <p:sldId id="780" r:id="rId62"/>
    <p:sldId id="856" r:id="rId63"/>
    <p:sldId id="821" r:id="rId64"/>
    <p:sldId id="822" r:id="rId65"/>
    <p:sldId id="857" r:id="rId66"/>
    <p:sldId id="823" r:id="rId67"/>
    <p:sldId id="824" r:id="rId68"/>
    <p:sldId id="825" r:id="rId69"/>
    <p:sldId id="826" r:id="rId70"/>
    <p:sldId id="827" r:id="rId71"/>
    <p:sldId id="828" r:id="rId72"/>
    <p:sldId id="829" r:id="rId73"/>
    <p:sldId id="865" r:id="rId74"/>
    <p:sldId id="830" r:id="rId75"/>
    <p:sldId id="859" r:id="rId76"/>
    <p:sldId id="831" r:id="rId77"/>
    <p:sldId id="832" r:id="rId78"/>
    <p:sldId id="847" r:id="rId79"/>
    <p:sldId id="840" r:id="rId80"/>
    <p:sldId id="833" r:id="rId81"/>
    <p:sldId id="834" r:id="rId82"/>
    <p:sldId id="835" r:id="rId83"/>
    <p:sldId id="836" r:id="rId84"/>
    <p:sldId id="837" r:id="rId85"/>
    <p:sldId id="858" r:id="rId86"/>
    <p:sldId id="730" r:id="rId87"/>
    <p:sldId id="781" r:id="rId88"/>
    <p:sldId id="793" r:id="rId89"/>
    <p:sldId id="851" r:id="rId90"/>
    <p:sldId id="809" r:id="rId91"/>
    <p:sldId id="810" r:id="rId92"/>
    <p:sldId id="733" r:id="rId93"/>
    <p:sldId id="734" r:id="rId94"/>
    <p:sldId id="749" r:id="rId95"/>
    <p:sldId id="735" r:id="rId96"/>
    <p:sldId id="750" r:id="rId97"/>
    <p:sldId id="736" r:id="rId98"/>
    <p:sldId id="737" r:id="rId99"/>
    <p:sldId id="738" r:id="rId100"/>
    <p:sldId id="752" r:id="rId101"/>
    <p:sldId id="746" r:id="rId102"/>
    <p:sldId id="811" r:id="rId103"/>
    <p:sldId id="747" r:id="rId104"/>
    <p:sldId id="753" r:id="rId105"/>
    <p:sldId id="739" r:id="rId106"/>
    <p:sldId id="756" r:id="rId107"/>
    <p:sldId id="757" r:id="rId108"/>
    <p:sldId id="740" r:id="rId109"/>
    <p:sldId id="758" r:id="rId110"/>
    <p:sldId id="759" r:id="rId111"/>
    <p:sldId id="770" r:id="rId112"/>
    <p:sldId id="771" r:id="rId113"/>
    <p:sldId id="860" r:id="rId114"/>
    <p:sldId id="862" r:id="rId115"/>
    <p:sldId id="861" r:id="rId116"/>
    <p:sldId id="783" r:id="rId1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用户" initials="微" lastIdx="1" clrIdx="0"/>
  <p:cmAuthor id="2" name="boliang" initials="b" lastIdx="2" clrIdx="0"/>
  <p:cmAuthor id="3" name="Microsoft.com" initials="M" lastIdx="1" clrIdx="0"/>
  <p:cmAuthor id="4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9BB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78" autoAdjust="0"/>
    <p:restoredTop sz="84837" autoAdjust="0"/>
  </p:normalViewPr>
  <p:slideViewPr>
    <p:cSldViewPr snapToGrid="0">
      <p:cViewPr varScale="1">
        <p:scale>
          <a:sx n="57" d="100"/>
          <a:sy n="57" d="100"/>
        </p:scale>
        <p:origin x="1064" y="36"/>
      </p:cViewPr>
      <p:guideLst>
        <p:guide orient="horz" pos="225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2" Type="http://schemas.openxmlformats.org/officeDocument/2006/relationships/commentAuthors" Target="commentAuthors.xml"/><Relationship Id="rId121" Type="http://schemas.openxmlformats.org/officeDocument/2006/relationships/tableStyles" Target="tableStyles.xml"/><Relationship Id="rId120" Type="http://schemas.openxmlformats.org/officeDocument/2006/relationships/viewProps" Target="viewProps.xml"/><Relationship Id="rId12" Type="http://schemas.openxmlformats.org/officeDocument/2006/relationships/slide" Target="slides/slide9.xml"/><Relationship Id="rId119" Type="http://schemas.openxmlformats.org/officeDocument/2006/relationships/presProps" Target="presProps.xml"/><Relationship Id="rId118" Type="http://schemas.openxmlformats.org/officeDocument/2006/relationships/handoutMaster" Target="handoutMasters/handoutMaster1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r>
              <a:rPr lang="zh-CN" altLang="en-US"/>
              <a:t>*</a:t>
            </a:r>
            <a:endParaRPr lang="zh-CN" alt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/>
        <p:txBody>
          <a:bodyPr/>
          <a:lstStyle/>
          <a:p>
            <a:r>
              <a:rPr lang="zh-CN" altLang="en-US"/>
              <a:t>07/16/96</a:t>
            </a:r>
            <a:endParaRPr lang="zh-CN" alt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zh-CN" altLang="en-US"/>
              <a:t>*</a:t>
            </a:r>
            <a:endParaRPr lang="zh-CN" alt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r>
              <a:rPr lang="zh-CN" altLang="en-US"/>
              <a:t>##</a:t>
            </a:r>
            <a:endParaRPr lang="zh-CN" altLang="en-US" sz="1200" i="0"/>
          </a:p>
        </p:txBody>
      </p:sp>
      <p:sp>
        <p:nvSpPr>
          <p:cNvPr id="14338" name="Rectangle 2"/>
          <p:cNvSpPr>
            <a:spLocks noGrp="1" noRot="1" noChangeAspect="1" noChangeArrowheads="1"/>
          </p:cNvSpPr>
          <p:nvPr>
            <p:ph type="sldImg"/>
          </p:nvPr>
        </p:nvSpPr>
        <p:spPr/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0660" name="页眉占位符 3"/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</a:rPr>
              <a:t>南昌市精鹰科教实业有限公司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0661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</a:rPr>
              <a:t>１１１１</a:t>
            </a:r>
            <a:endParaRPr lang="en-US" altLang="zh-CN">
              <a:latin typeface="Arial" panose="020B0604020202020204" pitchFamily="34" charset="0"/>
            </a:endParaRPr>
          </a:p>
        </p:txBody>
      </p:sp>
      <p:sp>
        <p:nvSpPr>
          <p:cNvPr id="70662" name="灯片编号占位符 5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D8CB32D-EFBF-497C-87BD-4B43D06CFC15}" type="slidenum">
              <a:rPr lang="en-US" altLang="zh-CN" smtClean="0">
                <a:latin typeface="Arial" panose="020B0604020202020204" pitchFamily="34" charset="0"/>
              </a:rPr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2020.3.9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87924" y="185469"/>
            <a:ext cx="636754" cy="468929"/>
            <a:chOff x="1311557" y="1084208"/>
            <a:chExt cx="363995" cy="250835"/>
          </a:xfrm>
        </p:grpSpPr>
        <p:sp>
          <p:nvSpPr>
            <p:cNvPr id="3" name="任意多边形: 形状 2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 userDrawn="1"/>
        </p:nvSpPr>
        <p:spPr>
          <a:xfrm flipV="1">
            <a:off x="0" y="813017"/>
            <a:ext cx="12192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01F42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6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zxb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013E23-E60A-4C37-97E2-9771C4F44567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2"/>
          <p:cNvGrpSpPr/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47107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710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4710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grpSp>
          <p:nvGrpSpPr>
            <p:cNvPr id="47110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711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4711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11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4711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4711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</p:grpSp>
      <p:sp>
        <p:nvSpPr>
          <p:cNvPr id="4711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zh-CN" altLang="en-US" noProof="0"/>
          </a:p>
        </p:txBody>
      </p:sp>
      <p:sp>
        <p:nvSpPr>
          <p:cNvPr id="4711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en-US" noProof="0"/>
          </a:p>
        </p:txBody>
      </p:sp>
      <p:sp>
        <p:nvSpPr>
          <p:cNvPr id="47118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zxb</a:t>
            </a:r>
            <a:endParaRPr lang="zh-CN" altLang="en-US"/>
          </a:p>
        </p:txBody>
      </p:sp>
      <p:sp>
        <p:nvSpPr>
          <p:cNvPr id="47119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712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8A07E9-32A8-45DC-84C7-B6E4B070637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FD03508-0EFA-4B88-9AAE-008F5E93C14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7" Type="http://schemas.openxmlformats.org/officeDocument/2006/relationships/image" Target="../media/image1.jpeg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87924" y="185469"/>
            <a:ext cx="636754" cy="468929"/>
            <a:chOff x="1311557" y="1084208"/>
            <a:chExt cx="363995" cy="250835"/>
          </a:xfrm>
        </p:grpSpPr>
        <p:sp>
          <p:nvSpPr>
            <p:cNvPr id="10" name="任意多边形: 形状 9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10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/>
          <p:cNvSpPr/>
          <p:nvPr userDrawn="1"/>
        </p:nvSpPr>
        <p:spPr>
          <a:xfrm flipV="1">
            <a:off x="0" y="813017"/>
            <a:ext cx="12192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01F42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hf hd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oleObject" Target="../embeddings/oleObject4.bin"/><Relationship Id="rId2" Type="http://schemas.openxmlformats.org/officeDocument/2006/relationships/oleObject" Target="../embeddings/oleObject3.bin"/><Relationship Id="rId1" Type="http://schemas.openxmlformats.org/officeDocument/2006/relationships/oleObject" Target="../embeddings/oleObject2.bin"/></Relationships>
</file>

<file path=ppt/slides/_rels/slide10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oleObject" Target="../embeddings/oleObject32.bin"/><Relationship Id="rId2" Type="http://schemas.openxmlformats.org/officeDocument/2006/relationships/oleObject" Target="../embeddings/oleObject31.bin"/><Relationship Id="rId1" Type="http://schemas.openxmlformats.org/officeDocument/2006/relationships/image" Target="../media/image129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36.png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10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image" Target="../media/image13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2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image" Target="../media/image150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7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8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.jpe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oleObject" Target="../embeddings/oleObject10.bin"/><Relationship Id="rId5" Type="http://schemas.openxmlformats.org/officeDocument/2006/relationships/oleObject" Target="../embeddings/oleObject9.bin"/><Relationship Id="rId4" Type="http://schemas.openxmlformats.org/officeDocument/2006/relationships/oleObject" Target="../embeddings/oleObject8.bin"/><Relationship Id="rId3" Type="http://schemas.openxmlformats.org/officeDocument/2006/relationships/oleObject" Target="../embeddings/oleObject7.bin"/><Relationship Id="rId2" Type="http://schemas.openxmlformats.org/officeDocument/2006/relationships/oleObject" Target="../embeddings/oleObject6.bin"/><Relationship Id="rId1" Type="http://schemas.openxmlformats.org/officeDocument/2006/relationships/oleObject" Target="../embeddings/oleObject5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oleObject" Target="../embeddings/oleObject13.bin"/><Relationship Id="rId3" Type="http://schemas.openxmlformats.org/officeDocument/2006/relationships/oleObject" Target="../embeddings/oleObject12.bin"/><Relationship Id="rId2" Type="http://schemas.openxmlformats.org/officeDocument/2006/relationships/oleObject" Target="../embeddings/oleObject11.bin"/><Relationship Id="rId1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oleObject" Target="../embeddings/oleObject17.bin"/><Relationship Id="rId4" Type="http://schemas.openxmlformats.org/officeDocument/2006/relationships/oleObject" Target="../embeddings/oleObject16.bin"/><Relationship Id="rId3" Type="http://schemas.openxmlformats.org/officeDocument/2006/relationships/oleObject" Target="../embeddings/oleObject15.bin"/><Relationship Id="rId2" Type="http://schemas.openxmlformats.org/officeDocument/2006/relationships/oleObject" Target="../embeddings/oleObject14.bin"/><Relationship Id="rId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9.png"/><Relationship Id="rId6" Type="http://schemas.openxmlformats.org/officeDocument/2006/relationships/image" Target="../media/image58.png"/><Relationship Id="rId5" Type="http://schemas.openxmlformats.org/officeDocument/2006/relationships/oleObject" Target="../embeddings/oleObject22.bin"/><Relationship Id="rId4" Type="http://schemas.openxmlformats.org/officeDocument/2006/relationships/oleObject" Target="../embeddings/oleObject21.bin"/><Relationship Id="rId3" Type="http://schemas.openxmlformats.org/officeDocument/2006/relationships/oleObject" Target="../embeddings/oleObject20.bin"/><Relationship Id="rId2" Type="http://schemas.openxmlformats.org/officeDocument/2006/relationships/oleObject" Target="../embeddings/oleObject19.bin"/><Relationship Id="rId1" Type="http://schemas.openxmlformats.org/officeDocument/2006/relationships/oleObject" Target="../embeddings/oleObject18.bin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oleObject" Target="../embeddings/oleObject23.bin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oleObject" Target="../embeddings/oleObject25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oleObject" Target="../embeddings/oleObject26.bin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4.GI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1" Type="http://schemas.openxmlformats.org/officeDocument/2006/relationships/oleObject" Target="../embeddings/oleObject27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7.png"/><Relationship Id="rId1" Type="http://schemas.openxmlformats.org/officeDocument/2006/relationships/oleObject" Target="../embeddings/oleObject28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GIF"/><Relationship Id="rId1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GIF"/><Relationship Id="rId1" Type="http://schemas.openxmlformats.org/officeDocument/2006/relationships/image" Target="../media/image78.png"/></Relationships>
</file>

<file path=ppt/slides/_rels/slide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13.GIF"/><Relationship Id="rId7" Type="http://schemas.openxmlformats.org/officeDocument/2006/relationships/image" Target="../media/image84.png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oleObject" Target="../embeddings/oleObject29.bin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5.jpe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3.GI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oleObject" Target="../embeddings/oleObject30.bin"/><Relationship Id="rId1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8.png"/></Relationships>
</file>

<file path=ppt/slides/_rels/slide7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3.GIF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slide" Target="slide79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4.png"/><Relationship Id="rId1" Type="http://schemas.openxmlformats.org/officeDocument/2006/relationships/slide" Target="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5.png"/><Relationship Id="rId1" Type="http://schemas.openxmlformats.org/officeDocument/2006/relationships/slide" Target="slide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6.jpeg"/><Relationship Id="rId1" Type="http://schemas.openxmlformats.org/officeDocument/2006/relationships/slide" Target="slide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7.jpeg"/><Relationship Id="rId1" Type="http://schemas.openxmlformats.org/officeDocument/2006/relationships/slide" Target="slide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9.jpeg"/><Relationship Id="rId1" Type="http://schemas.openxmlformats.org/officeDocument/2006/relationships/image" Target="../media/image108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0.png"/><Relationship Id="rId1" Type="http://schemas.openxmlformats.org/officeDocument/2006/relationships/image" Target="../media/image11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11.png"/><Relationship Id="rId1" Type="http://schemas.openxmlformats.org/officeDocument/2006/relationships/image" Target="../media/image9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1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oleObject" Target="../embeddings/oleObject1.bin"/></Relationships>
</file>

<file path=ppt/slides/_rels/slide9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5.png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68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6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119.png"/><Relationship Id="rId3" Type="http://schemas.openxmlformats.org/officeDocument/2006/relationships/image" Target="../media/image118.png"/><Relationship Id="rId2" Type="http://schemas.openxmlformats.org/officeDocument/2006/relationships/image" Target="../media/image100.png"/><Relationship Id="rId1" Type="http://schemas.openxmlformats.org/officeDocument/2006/relationships/image" Target="../media/image117.png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3" Type="http://schemas.openxmlformats.org/officeDocument/2006/relationships/image" Target="../media/image120.png"/><Relationship Id="rId2" Type="http://schemas.openxmlformats.org/officeDocument/2006/relationships/image" Target="../media/image100.png"/><Relationship Id="rId1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06.jpeg"/><Relationship Id="rId1" Type="http://schemas.openxmlformats.org/officeDocument/2006/relationships/slide" Target="slide7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126.png"/><Relationship Id="rId6" Type="http://schemas.openxmlformats.org/officeDocument/2006/relationships/image" Target="../media/image125.png"/><Relationship Id="rId5" Type="http://schemas.openxmlformats.org/officeDocument/2006/relationships/image" Target="../media/image122.png"/><Relationship Id="rId4" Type="http://schemas.openxmlformats.org/officeDocument/2006/relationships/image" Target="../media/image124.png"/><Relationship Id="rId3" Type="http://schemas.openxmlformats.org/officeDocument/2006/relationships/image" Target="../media/image123.png"/><Relationship Id="rId2" Type="http://schemas.openxmlformats.org/officeDocument/2006/relationships/image" Target="../media/image100.png"/><Relationship Id="rId1" Type="http://schemas.openxmlformats.org/officeDocument/2006/relationships/image" Target="../media/image11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8.png"/><Relationship Id="rId1" Type="http://schemas.openxmlformats.org/officeDocument/2006/relationships/image" Target="../media/image1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rot="18958199">
            <a:off x="10948234" y="234597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5955559" y="4578510"/>
            <a:ext cx="5868715" cy="199059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 b="1" dirty="0"/>
              <a:t>机械工程学院 制造技术及装备自动化研究所</a:t>
            </a:r>
            <a:endParaRPr lang="en-US" altLang="zh-CN" sz="2000" b="1" dirty="0"/>
          </a:p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联系电话：</a:t>
            </a:r>
            <a:r>
              <a:rPr lang="en-US" altLang="zh-CN" sz="2000" b="1" dirty="0">
                <a:latin typeface="Times New Roman" panose="02020603050405020304" pitchFamily="18" charset="0"/>
              </a:rPr>
              <a:t>87951145/ 1336011639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2000" b="1" dirty="0">
                <a:latin typeface="Times New Roman" panose="02020603050405020304" pitchFamily="18" charset="0"/>
              </a:rPr>
              <a:t>Email: yangsx@zju.edu.cn</a:t>
            </a:r>
            <a:endParaRPr lang="en-US" altLang="zh-CN" sz="2000" b="1" dirty="0">
              <a:latin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latin typeface="Times New Roman" panose="02020603050405020304" pitchFamily="18" charset="0"/>
              </a:rPr>
              <a:t>办公室：浙江大学玉泉校区教</a:t>
            </a:r>
            <a:r>
              <a:rPr lang="en-US" altLang="zh-CN" sz="2000" b="1" dirty="0">
                <a:latin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</a:rPr>
              <a:t>－</a:t>
            </a:r>
            <a:r>
              <a:rPr lang="en-US" altLang="zh-CN" sz="2000" b="1" dirty="0">
                <a:latin typeface="Times New Roman" panose="02020603050405020304" pitchFamily="18" charset="0"/>
              </a:rPr>
              <a:t>233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955558" y="3091003"/>
            <a:ext cx="6236441" cy="138457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3600" b="1" dirty="0"/>
              <a:t>主讲人：杨世锡</a:t>
            </a:r>
            <a:endParaRPr lang="en-US" altLang="zh-CN" sz="3600" b="1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3600" b="1" dirty="0">
                <a:latin typeface="隶书" panose="02010509060101010101" pitchFamily="49" charset="-122"/>
                <a:ea typeface="隶书" panose="02010509060101010101" pitchFamily="49" charset="-122"/>
              </a:rPr>
              <a:t>        </a:t>
            </a:r>
            <a:r>
              <a:rPr lang="zh-CN" altLang="en-US" sz="3600" b="1" dirty="0"/>
              <a:t>             </a:t>
            </a:r>
            <a:endParaRPr lang="en-US" altLang="zh-CN" b="1" dirty="0">
              <a:solidFill>
                <a:srgbClr val="FFCC00"/>
              </a:solidFill>
              <a:latin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713"/>
            <a:ext cx="12192000" cy="2273085"/>
          </a:xfrm>
          <a:prstGeom prst="rect">
            <a:avLst/>
          </a:prstGeom>
        </p:spPr>
      </p:pic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265611" y="396284"/>
            <a:ext cx="11558663" cy="2101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400" kern="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互换性与技术测量</a:t>
            </a:r>
            <a:endParaRPr lang="en-US" altLang="zh-CN" sz="5400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Interchangeability and Technical Measurement</a:t>
            </a:r>
            <a:r>
              <a:rPr lang="en-US" altLang="zh-CN" sz="4000" kern="0" dirty="0">
                <a:solidFill>
                  <a:srgbClr val="C00000"/>
                </a:solidFill>
              </a:rPr>
              <a:t> </a:t>
            </a:r>
            <a:endParaRPr lang="zh-CN" altLang="en-US" sz="4000" kern="0" dirty="0">
              <a:solidFill>
                <a:srgbClr val="C0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" y="3340295"/>
            <a:ext cx="4832450" cy="33317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孔与轴配合概念</a:t>
            </a:r>
            <a:r>
              <a:rPr lang="zh-CN" altLang="en-US" kern="0" dirty="0"/>
              <a:t> </a:t>
            </a:r>
            <a:endParaRPr lang="zh-CN" altLang="en-US" kern="0" dirty="0"/>
          </a:p>
        </p:txBody>
      </p:sp>
      <p:sp>
        <p:nvSpPr>
          <p:cNvPr id="2" name="矩形 1"/>
          <p:cNvSpPr/>
          <p:nvPr/>
        </p:nvSpPr>
        <p:spPr>
          <a:xfrm>
            <a:off x="632328" y="1216186"/>
            <a:ext cx="11274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配合公差：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组成配合的孔、轴公差之和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是允许间隙或过盈的变动量。 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4" name="Object 10"/>
          <p:cNvGraphicFramePr>
            <a:graphicFrameLocks noChangeAspect="1"/>
          </p:cNvGraphicFramePr>
          <p:nvPr/>
        </p:nvGraphicFramePr>
        <p:xfrm>
          <a:off x="336355" y="4870388"/>
          <a:ext cx="2305050" cy="719138"/>
        </p:xfrm>
        <a:graphic>
          <a:graphicData uri="http://schemas.openxmlformats.org/presentationml/2006/ole"/>
        </a:graphic>
      </p:graphicFrame>
      <p:sp>
        <p:nvSpPr>
          <p:cNvPr id="15" name="AutoShape 18"/>
          <p:cNvSpPr>
            <a:spLocks noChangeArrowheads="1"/>
          </p:cNvSpPr>
          <p:nvPr/>
        </p:nvSpPr>
        <p:spPr bwMode="auto">
          <a:xfrm>
            <a:off x="7162800" y="4601307"/>
            <a:ext cx="3505200" cy="1524000"/>
          </a:xfrm>
          <a:prstGeom prst="wedgeRoundRectCallout">
            <a:avLst>
              <a:gd name="adj1" fmla="val -6254"/>
              <a:gd name="adj2" fmla="val -128266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400" dirty="0"/>
              <a:t>它反映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配合性质</a:t>
            </a:r>
            <a:r>
              <a:rPr kumimoji="1" lang="zh-CN" altLang="en-US" sz="2400" dirty="0"/>
              <a:t>，即配合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松紧变化程度</a:t>
            </a:r>
            <a:r>
              <a:rPr kumimoji="1" lang="zh-CN" altLang="en-US" sz="2400" dirty="0"/>
              <a:t>。</a:t>
            </a:r>
            <a:endParaRPr kumimoji="1" lang="zh-CN" altLang="en-US" sz="2400" dirty="0"/>
          </a:p>
        </p:txBody>
      </p:sp>
      <p:graphicFrame>
        <p:nvGraphicFramePr>
          <p:cNvPr id="16" name="Object 32"/>
          <p:cNvGraphicFramePr>
            <a:graphicFrameLocks noChangeAspect="1"/>
          </p:cNvGraphicFramePr>
          <p:nvPr/>
        </p:nvGraphicFramePr>
        <p:xfrm>
          <a:off x="300795" y="5807013"/>
          <a:ext cx="5165725" cy="636587"/>
        </p:xfrm>
        <a:graphic>
          <a:graphicData uri="http://schemas.openxmlformats.org/presentationml/2006/ole"/>
        </a:graphic>
      </p:graphicFrame>
      <p:graphicFrame>
        <p:nvGraphicFramePr>
          <p:cNvPr id="17" name="Object 7"/>
          <p:cNvGraphicFramePr>
            <a:graphicFrameLocks noChangeAspect="1"/>
          </p:cNvGraphicFramePr>
          <p:nvPr/>
        </p:nvGraphicFramePr>
        <p:xfrm>
          <a:off x="2326445" y="2059949"/>
          <a:ext cx="6976007" cy="2020093"/>
        </p:xfrm>
        <a:graphic>
          <a:graphicData uri="http://schemas.openxmlformats.org/presentationml/2006/ole"/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ChangeArrowheads="1"/>
          </p:cNvSpPr>
          <p:nvPr/>
        </p:nvSpPr>
        <p:spPr bwMode="auto">
          <a:xfrm>
            <a:off x="2628900" y="1819275"/>
            <a:ext cx="670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装配图                       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零件图</a:t>
            </a:r>
            <a:endParaRPr lang="zh-CN" altLang="en-US" sz="24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108547" name="Text Box 6"/>
          <p:cNvSpPr txBox="1">
            <a:spLocks noChangeArrowheads="1"/>
          </p:cNvSpPr>
          <p:nvPr/>
        </p:nvSpPr>
        <p:spPr bwMode="auto">
          <a:xfrm>
            <a:off x="163286" y="1070768"/>
            <a:ext cx="838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ea typeface="黑体" panose="02010609060101010101" pitchFamily="49" charset="-122"/>
              </a:rPr>
              <a:t>孔、轴公差与配合在图样上的标注</a:t>
            </a:r>
            <a:endParaRPr lang="zh-CN" altLang="en-US" sz="2800" dirty="0">
              <a:solidFill>
                <a:srgbClr val="C00000"/>
              </a:solidFill>
              <a:ea typeface="黑体" panose="02010609060101010101" pitchFamily="49" charset="-122"/>
            </a:endParaRPr>
          </a:p>
        </p:txBody>
      </p:sp>
      <p:pic>
        <p:nvPicPr>
          <p:cNvPr id="108548" name="Picture 7" descr="03-16abc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" t="7973" r="5661" b="10298"/>
          <a:stretch>
            <a:fillRect/>
          </a:stretch>
        </p:blipFill>
        <p:spPr bwMode="auto">
          <a:xfrm>
            <a:off x="1524000" y="2590801"/>
            <a:ext cx="91440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6168" name="Object 8"/>
          <p:cNvGraphicFramePr>
            <a:graphicFrameLocks noChangeAspect="1"/>
          </p:cNvGraphicFramePr>
          <p:nvPr/>
        </p:nvGraphicFramePr>
        <p:xfrm>
          <a:off x="7696200" y="2556612"/>
          <a:ext cx="2760663" cy="431800"/>
        </p:xfrm>
        <a:graphic>
          <a:graphicData uri="http://schemas.openxmlformats.org/presentationml/2006/ole"/>
        </a:graphic>
      </p:graphicFrame>
      <p:graphicFrame>
        <p:nvGraphicFramePr>
          <p:cNvPr id="476169" name="Object 9"/>
          <p:cNvGraphicFramePr>
            <a:graphicFrameLocks noChangeAspect="1"/>
          </p:cNvGraphicFramePr>
          <p:nvPr/>
        </p:nvGraphicFramePr>
        <p:xfrm>
          <a:off x="5981701" y="3048000"/>
          <a:ext cx="2824163" cy="431800"/>
        </p:xfrm>
        <a:graphic>
          <a:graphicData uri="http://schemas.openxmlformats.org/presentationml/2006/ole"/>
        </a:graphic>
      </p:graphicFrame>
      <p:sp>
        <p:nvSpPr>
          <p:cNvPr id="476170" name="Text Box 10"/>
          <p:cNvSpPr txBox="1">
            <a:spLocks noChangeArrowheads="1"/>
          </p:cNvSpPr>
          <p:nvPr/>
        </p:nvSpPr>
        <p:spPr bwMode="auto">
          <a:xfrm>
            <a:off x="3429000" y="2667001"/>
            <a:ext cx="2057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kumimoji="1" lang="el-GR" altLang="zh-CN" sz="2000" i="1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ϕ</a:t>
            </a:r>
            <a:r>
              <a:rPr kumimoji="1" lang="en-US" altLang="zh-CN" sz="2000" i="1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kumimoji="1"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50H7/f6)</a:t>
            </a:r>
            <a:endParaRPr kumimoji="1" lang="en-US" altLang="zh-CN" sz="20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476171" name="Line 11"/>
          <p:cNvSpPr>
            <a:spLocks noChangeShapeType="1"/>
          </p:cNvSpPr>
          <p:nvPr/>
        </p:nvSpPr>
        <p:spPr bwMode="auto">
          <a:xfrm flipH="1">
            <a:off x="10210800" y="29718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72" name="Line 12"/>
          <p:cNvSpPr>
            <a:spLocks noChangeShapeType="1"/>
          </p:cNvSpPr>
          <p:nvPr/>
        </p:nvSpPr>
        <p:spPr bwMode="auto">
          <a:xfrm flipH="1">
            <a:off x="7696200" y="29718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78" name="Line 18"/>
          <p:cNvSpPr>
            <a:spLocks noChangeShapeType="1"/>
          </p:cNvSpPr>
          <p:nvPr/>
        </p:nvSpPr>
        <p:spPr bwMode="auto">
          <a:xfrm>
            <a:off x="5943600" y="34290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79" name="Line 19"/>
          <p:cNvSpPr>
            <a:spLocks noChangeShapeType="1"/>
          </p:cNvSpPr>
          <p:nvPr/>
        </p:nvSpPr>
        <p:spPr bwMode="auto">
          <a:xfrm flipH="1">
            <a:off x="7467600" y="34290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6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6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6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7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0038" y="1198562"/>
            <a:ext cx="3816350" cy="5762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defTabSz="914400">
              <a:buClr>
                <a:schemeClr val="folHlink"/>
              </a:buClr>
              <a:buSzPct val="60000"/>
              <a:buNone/>
            </a:pPr>
            <a:r>
              <a:rPr lang="en-US" altLang="zh-CN" sz="2800" dirty="0">
                <a:solidFill>
                  <a:srgbClr val="C00000"/>
                </a:solidFill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ea typeface="方正隶书简体" panose="03000509000000000000" pitchFamily="2" charset="-122"/>
              </a:rPr>
              <a:t>）配合公差标注实例</a:t>
            </a:r>
            <a:endParaRPr lang="zh-CN" altLang="en-US" sz="2800" dirty="0">
              <a:solidFill>
                <a:srgbClr val="C00000"/>
              </a:solidFill>
              <a:ea typeface="方正隶书简体" panose="03000509000000000000" pitchFamily="2" charset="-122"/>
            </a:endParaRPr>
          </a:p>
        </p:txBody>
      </p:sp>
      <p:pic>
        <p:nvPicPr>
          <p:cNvPr id="661508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21" y="2523104"/>
            <a:ext cx="2087562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83" y="3495448"/>
            <a:ext cx="476250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50" y="3243829"/>
            <a:ext cx="623888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63" y="2523104"/>
            <a:ext cx="1993900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67" y="2995613"/>
            <a:ext cx="8636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68" y="2205037"/>
            <a:ext cx="1952625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29" y="3429000"/>
            <a:ext cx="457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653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94" y="2559050"/>
            <a:ext cx="28797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765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19" y="2677319"/>
            <a:ext cx="1554162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765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393" y="3514577"/>
            <a:ext cx="2055813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765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106" y="3540918"/>
            <a:ext cx="71913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765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518" y="3514578"/>
            <a:ext cx="525463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7659" name="Rectangle 11"/>
          <p:cNvSpPr>
            <a:spLocks noChangeArrowheads="1"/>
          </p:cNvSpPr>
          <p:nvPr/>
        </p:nvSpPr>
        <p:spPr bwMode="auto">
          <a:xfrm>
            <a:off x="4727576" y="1228799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孔：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20</a:t>
            </a:r>
            <a:r>
              <a:rPr lang="pt-BR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H7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7660" name="AutoShape 12"/>
          <p:cNvSpPr>
            <a:spLocks noChangeArrowheads="1"/>
          </p:cNvSpPr>
          <p:nvPr/>
        </p:nvSpPr>
        <p:spPr bwMode="auto">
          <a:xfrm rot="5400000">
            <a:off x="6670675" y="115736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7661" name="Rectangle 13"/>
          <p:cNvSpPr>
            <a:spLocks noChangeArrowheads="1"/>
          </p:cNvSpPr>
          <p:nvPr/>
        </p:nvSpPr>
        <p:spPr bwMode="auto">
          <a:xfrm>
            <a:off x="7751763" y="1157362"/>
            <a:ext cx="100806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+0.021</a:t>
            </a:r>
            <a:endParaRPr lang="en-US" altLang="zh-CN" sz="1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　</a:t>
            </a:r>
            <a:r>
              <a:rPr lang="zh-CN" altLang="en-US" sz="2800">
                <a:latin typeface="方正隶书简体" panose="03000509000000000000" pitchFamily="2" charset="-122"/>
                <a:ea typeface="方正隶书简体" panose="03000509000000000000" pitchFamily="2" charset="-122"/>
              </a:rPr>
              <a:t>　　　　　　</a:t>
            </a:r>
            <a:endParaRPr lang="zh-CN" altLang="en-US" sz="2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7662" name="Rectangle 14"/>
          <p:cNvSpPr>
            <a:spLocks noChangeArrowheads="1"/>
          </p:cNvSpPr>
          <p:nvPr/>
        </p:nvSpPr>
        <p:spPr bwMode="auto">
          <a:xfrm>
            <a:off x="7175501" y="1257375"/>
            <a:ext cx="7008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20</a:t>
            </a:r>
            <a:endParaRPr lang="en-US" altLang="zh-CN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7663" name="Rectangle 15"/>
          <p:cNvSpPr>
            <a:spLocks noChangeArrowheads="1"/>
          </p:cNvSpPr>
          <p:nvPr/>
        </p:nvSpPr>
        <p:spPr bwMode="auto">
          <a:xfrm>
            <a:off x="4727576" y="1733624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轴：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20</a:t>
            </a:r>
            <a:r>
              <a:rPr lang="pt-BR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k6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7664" name="AutoShape 16"/>
          <p:cNvSpPr>
            <a:spLocks noChangeArrowheads="1"/>
          </p:cNvSpPr>
          <p:nvPr/>
        </p:nvSpPr>
        <p:spPr bwMode="auto">
          <a:xfrm rot="5400000">
            <a:off x="6670675" y="1660599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7665" name="Rectangle 17"/>
          <p:cNvSpPr>
            <a:spLocks noChangeArrowheads="1"/>
          </p:cNvSpPr>
          <p:nvPr/>
        </p:nvSpPr>
        <p:spPr bwMode="auto">
          <a:xfrm>
            <a:off x="7175501" y="1762200"/>
            <a:ext cx="7008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20</a:t>
            </a:r>
            <a:endParaRPr lang="en-US" altLang="zh-CN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7666" name="Rectangle 18"/>
          <p:cNvSpPr>
            <a:spLocks noChangeArrowheads="1"/>
          </p:cNvSpPr>
          <p:nvPr/>
        </p:nvSpPr>
        <p:spPr bwMode="auto">
          <a:xfrm>
            <a:off x="7751763" y="1733625"/>
            <a:ext cx="11874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+0.013</a:t>
            </a:r>
            <a:endParaRPr lang="en-US" altLang="zh-CN" sz="1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　</a:t>
            </a:r>
            <a:r>
              <a:rPr lang="zh-CN" altLang="en-US" sz="1800">
                <a:latin typeface="方正隶书简体" panose="03000509000000000000" pitchFamily="2" charset="-122"/>
                <a:ea typeface="方正隶书简体" panose="03000509000000000000" pitchFamily="2" charset="-122"/>
              </a:rPr>
              <a:t>　</a:t>
            </a:r>
            <a:r>
              <a:rPr lang="zh-CN" altLang="en-US" sz="2800">
                <a:latin typeface="方正隶书简体" panose="03000509000000000000" pitchFamily="2" charset="-122"/>
                <a:ea typeface="方正隶书简体" panose="03000509000000000000" pitchFamily="2" charset="-122"/>
              </a:rPr>
              <a:t>　　　　　</a:t>
            </a:r>
            <a:endParaRPr lang="zh-CN" altLang="en-US" sz="2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7667" name="Rectangle 19"/>
          <p:cNvSpPr>
            <a:spLocks noChangeArrowheads="1"/>
          </p:cNvSpPr>
          <p:nvPr/>
        </p:nvSpPr>
        <p:spPr bwMode="auto">
          <a:xfrm>
            <a:off x="813925" y="1417638"/>
            <a:ext cx="3626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）配合公差标注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分解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7668" name="Rectangle 20"/>
          <p:cNvSpPr>
            <a:spLocks noChangeArrowheads="1"/>
          </p:cNvSpPr>
          <p:nvPr/>
        </p:nvSpPr>
        <p:spPr bwMode="auto">
          <a:xfrm>
            <a:off x="2351088" y="5999163"/>
            <a:ext cx="7345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注：查孔和轴的尺寸公差并标注在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零件图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上！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659" grpId="0"/>
      <p:bldP spid="667660" grpId="0" animBg="1"/>
      <p:bldP spid="667661" grpId="0"/>
      <p:bldP spid="667662" grpId="0"/>
      <p:bldP spid="667663" grpId="0"/>
      <p:bldP spid="667664" grpId="0" animBg="1"/>
      <p:bldP spid="667665" grpId="0"/>
      <p:bldP spid="66766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1247"/>
            <a:ext cx="5268913" cy="763588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五</a:t>
            </a:r>
            <a:r>
              <a:rPr lang="en-US" altLang="zh-CN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、配合公差设计实例</a:t>
            </a:r>
            <a:endParaRPr lang="zh-CN" altLang="en-US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693" name="Rectangle 5"/>
          <p:cNvSpPr>
            <a:spLocks noChangeArrowheads="1"/>
          </p:cNvSpPr>
          <p:nvPr/>
        </p:nvSpPr>
        <p:spPr bwMode="auto">
          <a:xfrm>
            <a:off x="307007" y="1864128"/>
            <a:ext cx="11155651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例：有一加工母机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Φ30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的齿轮孔与轴的配合，齿轮不转动、可拆卸、精密定位，孔精磨，轴精磨，试设计该尺寸的配合公差。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697" name="Rectangle 9"/>
          <p:cNvSpPr>
            <a:spLocks noChangeArrowheads="1"/>
          </p:cNvSpPr>
          <p:nvPr/>
        </p:nvSpPr>
        <p:spPr bwMode="auto">
          <a:xfrm>
            <a:off x="4207328" y="3960419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、加工母机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698" name="Rectangle 10"/>
          <p:cNvSpPr>
            <a:spLocks noChangeArrowheads="1"/>
          </p:cNvSpPr>
          <p:nvPr/>
        </p:nvSpPr>
        <p:spPr bwMode="auto">
          <a:xfrm>
            <a:off x="7160077" y="3960419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高精密配合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699" name="Rectangle 11"/>
          <p:cNvSpPr>
            <a:spLocks noChangeArrowheads="1"/>
          </p:cNvSpPr>
          <p:nvPr/>
        </p:nvSpPr>
        <p:spPr bwMode="auto">
          <a:xfrm>
            <a:off x="4207327" y="4689083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、不转动、可拆卸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1" name="Rectangle 13"/>
          <p:cNvSpPr>
            <a:spLocks noChangeArrowheads="1"/>
          </p:cNvSpPr>
          <p:nvPr/>
        </p:nvSpPr>
        <p:spPr bwMode="auto">
          <a:xfrm>
            <a:off x="4207327" y="5412982"/>
            <a:ext cx="208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、精密定位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2" name="Rectangle 14"/>
          <p:cNvSpPr>
            <a:spLocks noChangeArrowheads="1"/>
          </p:cNvSpPr>
          <p:nvPr/>
        </p:nvSpPr>
        <p:spPr bwMode="auto">
          <a:xfrm>
            <a:off x="4207327" y="6155478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、孔精磨，轴精磨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3" name="Rectangle 15"/>
          <p:cNvSpPr>
            <a:spLocks noChangeArrowheads="1"/>
          </p:cNvSpPr>
          <p:nvPr/>
        </p:nvSpPr>
        <p:spPr bwMode="auto">
          <a:xfrm>
            <a:off x="7160077" y="469354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4" name="Rectangle 16"/>
          <p:cNvSpPr>
            <a:spLocks noChangeArrowheads="1"/>
          </p:cNvSpPr>
          <p:nvPr/>
        </p:nvSpPr>
        <p:spPr bwMode="auto">
          <a:xfrm>
            <a:off x="7143069" y="5412982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小过渡配合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6705" name="Rectangle 17"/>
          <p:cNvSpPr>
            <a:spLocks noChangeArrowheads="1"/>
          </p:cNvSpPr>
          <p:nvPr/>
        </p:nvSpPr>
        <p:spPr bwMode="auto">
          <a:xfrm>
            <a:off x="7194549" y="6159943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孔内圆磨，轴外圆磨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26707" name="Picture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44" y="3573464"/>
            <a:ext cx="1916112" cy="287972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6708" name="Rectangle 20"/>
          <p:cNvSpPr>
            <a:spLocks noChangeArrowheads="1"/>
          </p:cNvSpPr>
          <p:nvPr/>
        </p:nvSpPr>
        <p:spPr bwMode="auto">
          <a:xfrm>
            <a:off x="5534477" y="3133164"/>
            <a:ext cx="2327275" cy="528637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题意定性分析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6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6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697" grpId="0"/>
      <p:bldP spid="626698" grpId="0"/>
      <p:bldP spid="626699" grpId="0"/>
      <p:bldP spid="626701" grpId="0"/>
      <p:bldP spid="626702" grpId="0"/>
      <p:bldP spid="626703" grpId="0"/>
      <p:bldP spid="626704" grpId="0"/>
      <p:bldP spid="626705" grpId="0"/>
      <p:bldP spid="62670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4" name="Rectangle 4"/>
          <p:cNvSpPr>
            <a:spLocks noChangeArrowheads="1"/>
          </p:cNvSpPr>
          <p:nvPr/>
        </p:nvSpPr>
        <p:spPr bwMode="auto">
          <a:xfrm>
            <a:off x="760866" y="1144361"/>
            <a:ext cx="403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解：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、配合制度的选择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5" name="Rectangle 5"/>
          <p:cNvSpPr>
            <a:spLocks noChangeArrowheads="1"/>
          </p:cNvSpPr>
          <p:nvPr/>
        </p:nvSpPr>
        <p:spPr bwMode="auto">
          <a:xfrm>
            <a:off x="1951491" y="1601561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根据基孔制优先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6" name="Rectangle 6"/>
          <p:cNvSpPr>
            <a:spLocks noChangeArrowheads="1"/>
          </p:cNvSpPr>
          <p:nvPr/>
        </p:nvSpPr>
        <p:spPr bwMode="auto">
          <a:xfrm>
            <a:off x="1360941" y="2204168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、配合种类的选择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7" name="Rectangle 7"/>
          <p:cNvSpPr>
            <a:spLocks noChangeArrowheads="1"/>
          </p:cNvSpPr>
          <p:nvPr/>
        </p:nvSpPr>
        <p:spPr bwMode="auto">
          <a:xfrm>
            <a:off x="2008641" y="2711225"/>
            <a:ext cx="38417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齿轮不转动、可拆卸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8" name="Rectangle 8"/>
          <p:cNvSpPr>
            <a:spLocks noChangeArrowheads="1"/>
          </p:cNvSpPr>
          <p:nvPr/>
        </p:nvSpPr>
        <p:spPr bwMode="auto">
          <a:xfrm>
            <a:off x="1381578" y="3883743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、公差等级选择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29" name="Rectangle 9"/>
          <p:cNvSpPr>
            <a:spLocks noChangeArrowheads="1"/>
          </p:cNvSpPr>
          <p:nvPr/>
        </p:nvSpPr>
        <p:spPr bwMode="auto">
          <a:xfrm>
            <a:off x="2102304" y="4774330"/>
            <a:ext cx="4253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2) 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孔和轴精磨，孔公差等级选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0" name="Rectangle 10"/>
          <p:cNvSpPr>
            <a:spLocks noChangeArrowheads="1"/>
          </p:cNvSpPr>
          <p:nvPr/>
        </p:nvSpPr>
        <p:spPr bwMode="auto">
          <a:xfrm>
            <a:off x="2102304" y="5323605"/>
            <a:ext cx="33297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3) 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轴公差比孔高一级选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2" name="Rectangle 12"/>
          <p:cNvSpPr>
            <a:spLocks noChangeArrowheads="1"/>
          </p:cNvSpPr>
          <p:nvPr/>
        </p:nvSpPr>
        <p:spPr bwMode="auto">
          <a:xfrm>
            <a:off x="1349829" y="5999880"/>
            <a:ext cx="4059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、该尺寸的配合公差设计为</a:t>
            </a:r>
            <a:endParaRPr lang="zh-CN" altLang="en-US" sz="1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4" name="Rectangle 14"/>
          <p:cNvSpPr>
            <a:spLocks noChangeArrowheads="1"/>
          </p:cNvSpPr>
          <p:nvPr/>
        </p:nvSpPr>
        <p:spPr bwMode="auto">
          <a:xfrm>
            <a:off x="7084560" y="2668361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5" name="Rectangle 15"/>
          <p:cNvSpPr>
            <a:spLocks noChangeArrowheads="1"/>
          </p:cNvSpPr>
          <p:nvPr/>
        </p:nvSpPr>
        <p:spPr bwMode="auto">
          <a:xfrm>
            <a:off x="8595860" y="2639786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>
                <a:latin typeface="宋体" panose="02010600030101010101" pitchFamily="2" charset="-122"/>
              </a:rPr>
              <a:t>j-t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0736" name="Rectangle 16"/>
          <p:cNvSpPr>
            <a:spLocks noChangeArrowheads="1"/>
          </p:cNvSpPr>
          <p:nvPr/>
        </p:nvSpPr>
        <p:spPr bwMode="auto">
          <a:xfrm>
            <a:off x="2008641" y="3243036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精密定位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7" name="Rectangle 17"/>
          <p:cNvSpPr>
            <a:spLocks noChangeArrowheads="1"/>
          </p:cNvSpPr>
          <p:nvPr/>
        </p:nvSpPr>
        <p:spPr bwMode="auto">
          <a:xfrm>
            <a:off x="7011535" y="3316061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小过渡配合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38" name="Rectangle 18"/>
          <p:cNvSpPr>
            <a:spLocks noChangeArrowheads="1"/>
          </p:cNvSpPr>
          <p:nvPr/>
        </p:nvSpPr>
        <p:spPr bwMode="auto">
          <a:xfrm>
            <a:off x="8811760" y="3287486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>
                <a:latin typeface="宋体" panose="02010600030101010101" pitchFamily="2" charset="-122"/>
              </a:rPr>
              <a:t>k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0739" name="Rectangle 19"/>
          <p:cNvSpPr>
            <a:spLocks noChangeArrowheads="1"/>
          </p:cNvSpPr>
          <p:nvPr/>
        </p:nvSpPr>
        <p:spPr bwMode="auto">
          <a:xfrm>
            <a:off x="7025822" y="1597096"/>
            <a:ext cx="2276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选孔的偏差为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0740" name="Rectangle 20"/>
          <p:cNvSpPr>
            <a:spLocks noChangeArrowheads="1"/>
          </p:cNvSpPr>
          <p:nvPr/>
        </p:nvSpPr>
        <p:spPr bwMode="auto">
          <a:xfrm>
            <a:off x="7144885" y="6002111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Φ30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H6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>
                <a:latin typeface="宋体" panose="02010600030101010101" pitchFamily="2" charset="-122"/>
              </a:rPr>
              <a:t>k5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0741" name="Rectangle 21"/>
          <p:cNvSpPr>
            <a:spLocks noChangeArrowheads="1"/>
          </p:cNvSpPr>
          <p:nvPr/>
        </p:nvSpPr>
        <p:spPr bwMode="auto">
          <a:xfrm>
            <a:off x="7249660" y="4749574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0742" name="Rectangle 22"/>
          <p:cNvSpPr>
            <a:spLocks noChangeArrowheads="1"/>
          </p:cNvSpPr>
          <p:nvPr/>
        </p:nvSpPr>
        <p:spPr bwMode="auto">
          <a:xfrm>
            <a:off x="7249660" y="5325836"/>
            <a:ext cx="1223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0743" name="Rectangle 23"/>
          <p:cNvSpPr>
            <a:spLocks noChangeArrowheads="1"/>
          </p:cNvSpPr>
          <p:nvPr/>
        </p:nvSpPr>
        <p:spPr bwMode="auto">
          <a:xfrm>
            <a:off x="2102304" y="4317774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）加工母机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0744" name="Rectangle 24"/>
          <p:cNvSpPr>
            <a:spLocks noChangeArrowheads="1"/>
          </p:cNvSpPr>
          <p:nvPr/>
        </p:nvSpPr>
        <p:spPr bwMode="auto">
          <a:xfrm>
            <a:off x="8257722" y="4246336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0745" name="Rectangle 25"/>
          <p:cNvSpPr>
            <a:spLocks noChangeArrowheads="1"/>
          </p:cNvSpPr>
          <p:nvPr/>
        </p:nvSpPr>
        <p:spPr bwMode="auto">
          <a:xfrm>
            <a:off x="7178222" y="4246336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0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0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0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0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7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5" grpId="0"/>
      <p:bldP spid="670726" grpId="0"/>
      <p:bldP spid="670727" grpId="0"/>
      <p:bldP spid="670728" grpId="0"/>
      <p:bldP spid="670729" grpId="0"/>
      <p:bldP spid="670730" grpId="0"/>
      <p:bldP spid="670732" grpId="0"/>
      <p:bldP spid="670734" grpId="0"/>
      <p:bldP spid="670735" grpId="0"/>
      <p:bldP spid="670736" grpId="0"/>
      <p:bldP spid="670737" grpId="0"/>
      <p:bldP spid="670738" grpId="0"/>
      <p:bldP spid="670739" grpId="0"/>
      <p:bldP spid="670740" grpId="0"/>
      <p:bldP spid="670741" grpId="0"/>
      <p:bldP spid="670743" grpId="0"/>
      <p:bldP spid="67074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2" name="Rectangle 4"/>
          <p:cNvSpPr>
            <a:spLocks noChangeArrowheads="1"/>
          </p:cNvSpPr>
          <p:nvPr/>
        </p:nvSpPr>
        <p:spPr bwMode="auto">
          <a:xfrm>
            <a:off x="503238" y="1409474"/>
            <a:ext cx="352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5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、配合公差标注与分解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2779" name="Rectangle 11"/>
          <p:cNvSpPr>
            <a:spLocks noChangeArrowheads="1"/>
          </p:cNvSpPr>
          <p:nvPr/>
        </p:nvSpPr>
        <p:spPr bwMode="auto">
          <a:xfrm>
            <a:off x="4487863" y="1315697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Φ30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H6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2780" name="Rectangle 12"/>
          <p:cNvSpPr>
            <a:spLocks noChangeArrowheads="1"/>
          </p:cNvSpPr>
          <p:nvPr/>
        </p:nvSpPr>
        <p:spPr bwMode="auto">
          <a:xfrm>
            <a:off x="4487863" y="1891959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Φ30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k5</a:t>
            </a:r>
            <a:endParaRPr lang="en-US" altLang="zh-CN" sz="24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2781" name="AutoShape 13"/>
          <p:cNvSpPr>
            <a:spLocks noChangeArrowheads="1"/>
          </p:cNvSpPr>
          <p:nvPr/>
        </p:nvSpPr>
        <p:spPr bwMode="auto">
          <a:xfrm rot="5400000">
            <a:off x="5927725" y="1244259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2782" name="AutoShape 14"/>
          <p:cNvSpPr>
            <a:spLocks noChangeArrowheads="1"/>
          </p:cNvSpPr>
          <p:nvPr/>
        </p:nvSpPr>
        <p:spPr bwMode="auto">
          <a:xfrm rot="5400000">
            <a:off x="5927725" y="182052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2783" name="Rectangle 15"/>
          <p:cNvSpPr>
            <a:spLocks noChangeArrowheads="1"/>
          </p:cNvSpPr>
          <p:nvPr/>
        </p:nvSpPr>
        <p:spPr bwMode="auto">
          <a:xfrm>
            <a:off x="6503988" y="1387134"/>
            <a:ext cx="720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30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2784" name="Rectangle 16"/>
          <p:cNvSpPr>
            <a:spLocks noChangeArrowheads="1"/>
          </p:cNvSpPr>
          <p:nvPr/>
        </p:nvSpPr>
        <p:spPr bwMode="auto">
          <a:xfrm>
            <a:off x="6503988" y="1963397"/>
            <a:ext cx="792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30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2785" name="Rectangle 17"/>
          <p:cNvSpPr>
            <a:spLocks noChangeArrowheads="1"/>
          </p:cNvSpPr>
          <p:nvPr/>
        </p:nvSpPr>
        <p:spPr bwMode="auto">
          <a:xfrm>
            <a:off x="7007225" y="1891960"/>
            <a:ext cx="10795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+0.011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+0.002</a:t>
            </a:r>
            <a:r>
              <a:rPr lang="zh-CN" altLang="en-US" sz="1800">
                <a:solidFill>
                  <a:srgbClr val="0000FF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672786" name="Rectangle 18"/>
          <p:cNvSpPr>
            <a:spLocks noChangeArrowheads="1"/>
          </p:cNvSpPr>
          <p:nvPr/>
        </p:nvSpPr>
        <p:spPr bwMode="auto">
          <a:xfrm>
            <a:off x="7007226" y="1244260"/>
            <a:ext cx="11525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+0.013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　</a:t>
            </a:r>
            <a:r>
              <a:rPr lang="zh-CN" altLang="en-US" sz="2800">
                <a:latin typeface="Tahoma" panose="020B0604030504040204" pitchFamily="34" charset="0"/>
              </a:rPr>
              <a:t>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pic>
        <p:nvPicPr>
          <p:cNvPr id="672787" name="Picture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3021353"/>
            <a:ext cx="1903413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8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78" y="2949915"/>
            <a:ext cx="2376488" cy="345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89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094" y="3884953"/>
            <a:ext cx="2097087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92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2" y="3957978"/>
            <a:ext cx="6096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93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55" y="3884952"/>
            <a:ext cx="647700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95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41" y="3957978"/>
            <a:ext cx="6477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9" grpId="0"/>
      <p:bldP spid="672780" grpId="0"/>
      <p:bldP spid="672781" grpId="0" animBg="1"/>
      <p:bldP spid="672782" grpId="0" animBg="1"/>
      <p:bldP spid="672783" grpId="0"/>
      <p:bldP spid="672784" grpId="0"/>
      <p:bldP spid="672785" grpId="0"/>
      <p:bldP spid="67278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Rectangle 4"/>
          <p:cNvSpPr>
            <a:spLocks noChangeArrowheads="1"/>
          </p:cNvSpPr>
          <p:nvPr/>
        </p:nvSpPr>
        <p:spPr bwMode="auto">
          <a:xfrm>
            <a:off x="301400" y="1728056"/>
            <a:ext cx="11291886" cy="145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</a:t>
            </a:r>
            <a:r>
              <a:rPr lang="zh-CN" altLang="en-US" sz="24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有一</a:t>
            </a:r>
            <a:r>
              <a:rPr lang="en-US" altLang="zh-CN" sz="24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Φ25</a:t>
            </a:r>
            <a:r>
              <a:rPr lang="zh-CN" altLang="en-US" sz="24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皮带轮孔与轴的配合，皮带轮与轴无相对运动、不常拆卸、定位精度要求不高，孔精车，轴精车，试设计该尺寸的配合公差。</a:t>
            </a:r>
            <a:endParaRPr lang="zh-CN" altLang="en-US" sz="24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19" name="Rectangle 7"/>
          <p:cNvSpPr>
            <a:spLocks noChangeArrowheads="1"/>
          </p:cNvSpPr>
          <p:nvPr/>
        </p:nvSpPr>
        <p:spPr bwMode="auto">
          <a:xfrm>
            <a:off x="158524" y="1072221"/>
            <a:ext cx="39853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5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、配合公差设计实例二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0" name="Rectangle 8"/>
          <p:cNvSpPr>
            <a:spLocks noChangeArrowheads="1"/>
          </p:cNvSpPr>
          <p:nvPr/>
        </p:nvSpPr>
        <p:spPr bwMode="auto">
          <a:xfrm>
            <a:off x="8123011" y="3697116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中等精度配合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1" name="Rectangle 9"/>
          <p:cNvSpPr>
            <a:spLocks noChangeArrowheads="1"/>
          </p:cNvSpPr>
          <p:nvPr/>
        </p:nvSpPr>
        <p:spPr bwMode="auto">
          <a:xfrm>
            <a:off x="5170261" y="4353661"/>
            <a:ext cx="28082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无相对运动、不常拆卸，扭矩不大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2" name="Rectangle 10"/>
          <p:cNvSpPr>
            <a:spLocks noChangeArrowheads="1"/>
          </p:cNvSpPr>
          <p:nvPr/>
        </p:nvSpPr>
        <p:spPr bwMode="auto">
          <a:xfrm>
            <a:off x="5170262" y="3668541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皮带轮孔与轴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3" name="Rectangle 11"/>
          <p:cNvSpPr>
            <a:spLocks noChangeArrowheads="1"/>
          </p:cNvSpPr>
          <p:nvPr/>
        </p:nvSpPr>
        <p:spPr bwMode="auto">
          <a:xfrm>
            <a:off x="5170261" y="5360817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定位精度不高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4" name="Rectangle 12"/>
          <p:cNvSpPr>
            <a:spLocks noChangeArrowheads="1"/>
          </p:cNvSpPr>
          <p:nvPr/>
        </p:nvSpPr>
        <p:spPr bwMode="auto">
          <a:xfrm>
            <a:off x="5170261" y="6123443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孔精车，轴精车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5" name="Rectangle 13"/>
          <p:cNvSpPr>
            <a:spLocks noChangeArrowheads="1"/>
          </p:cNvSpPr>
          <p:nvPr/>
        </p:nvSpPr>
        <p:spPr bwMode="auto">
          <a:xfrm>
            <a:off x="8123011" y="445367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7727" name="Rectangle 15"/>
          <p:cNvSpPr>
            <a:spLocks noChangeArrowheads="1"/>
          </p:cNvSpPr>
          <p:nvPr/>
        </p:nvSpPr>
        <p:spPr bwMode="auto">
          <a:xfrm>
            <a:off x="8123011" y="5360817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中等过渡配合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27729" name="Picture 1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60" y="3566260"/>
            <a:ext cx="22669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20" grpId="0"/>
      <p:bldP spid="627721" grpId="0"/>
      <p:bldP spid="627722" grpId="0"/>
      <p:bldP spid="627723" grpId="0"/>
      <p:bldP spid="627724" grpId="0"/>
      <p:bldP spid="62772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/>
          <p:cNvSpPr>
            <a:spLocks noChangeArrowheads="1"/>
          </p:cNvSpPr>
          <p:nvPr/>
        </p:nvSpPr>
        <p:spPr bwMode="auto">
          <a:xfrm>
            <a:off x="813258" y="1292225"/>
            <a:ext cx="388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解：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、配合制度的选择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5" name="Rectangle 3"/>
          <p:cNvSpPr>
            <a:spLocks noChangeArrowheads="1"/>
          </p:cNvSpPr>
          <p:nvPr/>
        </p:nvSpPr>
        <p:spPr bwMode="auto">
          <a:xfrm>
            <a:off x="1770520" y="1804988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根据基孔制优先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6" name="Rectangle 4"/>
          <p:cNvSpPr>
            <a:spLocks noChangeArrowheads="1"/>
          </p:cNvSpPr>
          <p:nvPr/>
        </p:nvSpPr>
        <p:spPr bwMode="auto">
          <a:xfrm>
            <a:off x="1533982" y="2509194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、配合种类的选择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7" name="Rectangle 5"/>
          <p:cNvSpPr>
            <a:spLocks noChangeArrowheads="1"/>
          </p:cNvSpPr>
          <p:nvPr/>
        </p:nvSpPr>
        <p:spPr bwMode="auto">
          <a:xfrm>
            <a:off x="1894346" y="2967465"/>
            <a:ext cx="28082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无相对运动、不常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拆卸，扭矩不大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8" name="Rectangle 6"/>
          <p:cNvSpPr>
            <a:spLocks noChangeArrowheads="1"/>
          </p:cNvSpPr>
          <p:nvPr/>
        </p:nvSpPr>
        <p:spPr bwMode="auto">
          <a:xfrm>
            <a:off x="1533982" y="4290369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、公差等级选择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799" name="Rectangle 7"/>
          <p:cNvSpPr>
            <a:spLocks noChangeArrowheads="1"/>
          </p:cNvSpPr>
          <p:nvPr/>
        </p:nvSpPr>
        <p:spPr bwMode="auto">
          <a:xfrm>
            <a:off x="2254708" y="5158734"/>
            <a:ext cx="41617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2)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孔和轴精车，孔公差等级选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0" name="Rectangle 8"/>
          <p:cNvSpPr>
            <a:spLocks noChangeArrowheads="1"/>
          </p:cNvSpPr>
          <p:nvPr/>
        </p:nvSpPr>
        <p:spPr bwMode="auto">
          <a:xfrm>
            <a:off x="2254708" y="5590534"/>
            <a:ext cx="32383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3)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轴公差比孔高一级选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1" name="Rectangle 9"/>
          <p:cNvSpPr>
            <a:spLocks noChangeArrowheads="1"/>
          </p:cNvSpPr>
          <p:nvPr/>
        </p:nvSpPr>
        <p:spPr bwMode="auto">
          <a:xfrm>
            <a:off x="1462546" y="6160671"/>
            <a:ext cx="4059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、该尺寸的配合公差设计为</a:t>
            </a:r>
            <a:endParaRPr lang="zh-CN" altLang="en-US" sz="1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3" name="Rectangle 11"/>
          <p:cNvSpPr>
            <a:spLocks noChangeArrowheads="1"/>
          </p:cNvSpPr>
          <p:nvPr/>
        </p:nvSpPr>
        <p:spPr bwMode="auto">
          <a:xfrm>
            <a:off x="6926717" y="31877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5" name="Rectangle 13"/>
          <p:cNvSpPr>
            <a:spLocks noChangeArrowheads="1"/>
          </p:cNvSpPr>
          <p:nvPr/>
        </p:nvSpPr>
        <p:spPr bwMode="auto">
          <a:xfrm>
            <a:off x="1894345" y="3763963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定位精度不高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6" name="Rectangle 14"/>
          <p:cNvSpPr>
            <a:spLocks noChangeArrowheads="1"/>
          </p:cNvSpPr>
          <p:nvPr/>
        </p:nvSpPr>
        <p:spPr bwMode="auto">
          <a:xfrm>
            <a:off x="6926717" y="3738563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中过渡配合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07" name="Rectangle 15"/>
          <p:cNvSpPr>
            <a:spLocks noChangeArrowheads="1"/>
          </p:cNvSpPr>
          <p:nvPr/>
        </p:nvSpPr>
        <p:spPr bwMode="auto">
          <a:xfrm>
            <a:off x="8582479" y="3709988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latin typeface="宋体" panose="02010600030101010101" pitchFamily="2" charset="-122"/>
              </a:rPr>
              <a:t>n</a:t>
            </a:r>
            <a:endParaRPr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673808" name="Rectangle 16"/>
          <p:cNvSpPr>
            <a:spLocks noChangeArrowheads="1"/>
          </p:cNvSpPr>
          <p:nvPr/>
        </p:nvSpPr>
        <p:spPr bwMode="auto">
          <a:xfrm>
            <a:off x="6949848" y="1825625"/>
            <a:ext cx="2276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选孔的偏差为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endParaRPr lang="en-US" altLang="zh-CN" sz="24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3809" name="Rectangle 17"/>
          <p:cNvSpPr>
            <a:spLocks noChangeArrowheads="1"/>
          </p:cNvSpPr>
          <p:nvPr/>
        </p:nvSpPr>
        <p:spPr bwMode="auto">
          <a:xfrm>
            <a:off x="7214055" y="6162902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Φ25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H8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latin typeface="宋体" panose="02010600030101010101" pitchFamily="2" charset="-122"/>
              </a:rPr>
              <a:t>n7</a:t>
            </a:r>
            <a:endParaRPr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673810" name="Rectangle 18"/>
          <p:cNvSpPr>
            <a:spLocks noChangeArrowheads="1"/>
          </p:cNvSpPr>
          <p:nvPr/>
        </p:nvSpPr>
        <p:spPr bwMode="auto">
          <a:xfrm>
            <a:off x="7717293" y="5089527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3811" name="Rectangle 19"/>
          <p:cNvSpPr>
            <a:spLocks noChangeArrowheads="1"/>
          </p:cNvSpPr>
          <p:nvPr/>
        </p:nvSpPr>
        <p:spPr bwMode="auto">
          <a:xfrm>
            <a:off x="7717292" y="5592765"/>
            <a:ext cx="100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IT7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3812" name="Rectangle 20"/>
          <p:cNvSpPr>
            <a:spLocks noChangeArrowheads="1"/>
          </p:cNvSpPr>
          <p:nvPr/>
        </p:nvSpPr>
        <p:spPr bwMode="auto">
          <a:xfrm>
            <a:off x="8366580" y="3100048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800" dirty="0">
                <a:latin typeface="宋体" panose="02010600030101010101" pitchFamily="2" charset="-122"/>
              </a:rPr>
              <a:t>j-t</a:t>
            </a:r>
            <a:endParaRPr lang="en-US" altLang="zh-CN" sz="2800" dirty="0">
              <a:latin typeface="宋体" panose="02010600030101010101" pitchFamily="2" charset="-122"/>
            </a:endParaRPr>
          </a:p>
        </p:txBody>
      </p:sp>
      <p:sp>
        <p:nvSpPr>
          <p:cNvPr id="673813" name="Rectangle 21"/>
          <p:cNvSpPr>
            <a:spLocks noChangeArrowheads="1"/>
          </p:cNvSpPr>
          <p:nvPr/>
        </p:nvSpPr>
        <p:spPr bwMode="auto">
          <a:xfrm>
            <a:off x="2254708" y="4729166"/>
            <a:ext cx="23150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1)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中等精度配合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3816" name="Rectangle 24"/>
          <p:cNvSpPr>
            <a:spLocks noChangeArrowheads="1"/>
          </p:cNvSpPr>
          <p:nvPr/>
        </p:nvSpPr>
        <p:spPr bwMode="auto">
          <a:xfrm>
            <a:off x="7717293" y="4639132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  <a:endParaRPr lang="en-US" altLang="zh-CN" sz="24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3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3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3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3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3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3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3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3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5" grpId="0"/>
      <p:bldP spid="673796" grpId="0"/>
      <p:bldP spid="673797" grpId="0"/>
      <p:bldP spid="673798" grpId="0"/>
      <p:bldP spid="673799" grpId="0"/>
      <p:bldP spid="673800" grpId="0"/>
      <p:bldP spid="673801" grpId="0"/>
      <p:bldP spid="673803" grpId="0"/>
      <p:bldP spid="673805" grpId="0"/>
      <p:bldP spid="673806" grpId="0"/>
      <p:bldP spid="673807" grpId="0"/>
      <p:bldP spid="673808" grpId="0"/>
      <p:bldP spid="673809" grpId="0"/>
      <p:bldP spid="673810" grpId="0"/>
      <p:bldP spid="673812" grpId="0"/>
      <p:bldP spid="673813" grpId="0"/>
      <p:bldP spid="67381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21" name="Rectangle 5"/>
          <p:cNvSpPr>
            <a:spLocks noChangeArrowheads="1"/>
          </p:cNvSpPr>
          <p:nvPr/>
        </p:nvSpPr>
        <p:spPr bwMode="auto">
          <a:xfrm>
            <a:off x="644895" y="1179811"/>
            <a:ext cx="34435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5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、配合公差标注与分解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4822" name="Rectangle 6"/>
          <p:cNvSpPr>
            <a:spLocks noChangeArrowheads="1"/>
          </p:cNvSpPr>
          <p:nvPr/>
        </p:nvSpPr>
        <p:spPr bwMode="auto">
          <a:xfrm>
            <a:off x="4553632" y="1152979"/>
            <a:ext cx="143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Φ25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H8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4823" name="AutoShape 7"/>
          <p:cNvSpPr>
            <a:spLocks noChangeArrowheads="1"/>
          </p:cNvSpPr>
          <p:nvPr/>
        </p:nvSpPr>
        <p:spPr bwMode="auto">
          <a:xfrm rot="5400000">
            <a:off x="5849031" y="108154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4824" name="Rectangle 8"/>
          <p:cNvSpPr>
            <a:spLocks noChangeArrowheads="1"/>
          </p:cNvSpPr>
          <p:nvPr/>
        </p:nvSpPr>
        <p:spPr bwMode="auto">
          <a:xfrm>
            <a:off x="6423707" y="1152979"/>
            <a:ext cx="86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Ø25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4825" name="Rectangle 9"/>
          <p:cNvSpPr>
            <a:spLocks noChangeArrowheads="1"/>
          </p:cNvSpPr>
          <p:nvPr/>
        </p:nvSpPr>
        <p:spPr bwMode="auto">
          <a:xfrm>
            <a:off x="7001556" y="1081542"/>
            <a:ext cx="12954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+0.033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674826" name="Rectangle 10"/>
          <p:cNvSpPr>
            <a:spLocks noChangeArrowheads="1"/>
          </p:cNvSpPr>
          <p:nvPr/>
        </p:nvSpPr>
        <p:spPr bwMode="auto">
          <a:xfrm>
            <a:off x="4553632" y="1729242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Φ25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n7</a:t>
            </a:r>
            <a:endParaRPr lang="en-US" altLang="zh-CN" sz="24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4827" name="AutoShape 11"/>
          <p:cNvSpPr>
            <a:spLocks noChangeArrowheads="1"/>
          </p:cNvSpPr>
          <p:nvPr/>
        </p:nvSpPr>
        <p:spPr bwMode="auto">
          <a:xfrm rot="5400000">
            <a:off x="5849031" y="172924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4828" name="Rectangle 12"/>
          <p:cNvSpPr>
            <a:spLocks noChangeArrowheads="1"/>
          </p:cNvSpPr>
          <p:nvPr/>
        </p:nvSpPr>
        <p:spPr bwMode="auto">
          <a:xfrm>
            <a:off x="6423706" y="1800679"/>
            <a:ext cx="100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Ø25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4829" name="Rectangle 13"/>
          <p:cNvSpPr>
            <a:spLocks noChangeArrowheads="1"/>
          </p:cNvSpPr>
          <p:nvPr/>
        </p:nvSpPr>
        <p:spPr bwMode="auto">
          <a:xfrm>
            <a:off x="7071406" y="1729242"/>
            <a:ext cx="12255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+0.036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+0.015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pic>
        <p:nvPicPr>
          <p:cNvPr id="674830" name="Picture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30" y="2636839"/>
            <a:ext cx="2614613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1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92" y="4076700"/>
            <a:ext cx="493712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13" y="2852739"/>
            <a:ext cx="1863725" cy="367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3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13" y="4149726"/>
            <a:ext cx="5318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5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82" y="3876449"/>
            <a:ext cx="2592388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6" name="Picture 2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46" y="4020912"/>
            <a:ext cx="490537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4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4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4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4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2" grpId="0"/>
      <p:bldP spid="674823" grpId="0" animBg="1"/>
      <p:bldP spid="674824" grpId="0"/>
      <p:bldP spid="674825" grpId="0"/>
      <p:bldP spid="674826" grpId="0"/>
      <p:bldP spid="674827" grpId="0" animBg="1"/>
      <p:bldP spid="674828" grpId="0"/>
      <p:bldP spid="67482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085" y="1136423"/>
            <a:ext cx="5400675" cy="5746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ea typeface="方正隶书简体" panose="03000509000000000000" pitchFamily="2" charset="-122"/>
              </a:rPr>
              <a:t>课堂练习：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配合公差设计</a:t>
            </a:r>
            <a:endParaRPr lang="zh-CN" altLang="en-US" sz="2800" dirty="0">
              <a:solidFill>
                <a:srgbClr val="0000FF"/>
              </a:solidFill>
              <a:ea typeface="方正隶书简体" panose="03000509000000000000" pitchFamily="2" charset="-122"/>
            </a:endParaRPr>
          </a:p>
        </p:txBody>
      </p:sp>
      <p:sp>
        <p:nvSpPr>
          <p:cNvPr id="118788" name="Rectangle 4"/>
          <p:cNvSpPr>
            <a:spLocks noChangeArrowheads="1"/>
          </p:cNvSpPr>
          <p:nvPr/>
        </p:nvSpPr>
        <p:spPr bwMode="auto">
          <a:xfrm>
            <a:off x="0" y="1971842"/>
            <a:ext cx="117899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    1</a:t>
            </a:r>
            <a:r>
              <a:rPr lang="zh-CN" altLang="en-US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、孔与轴的配合公差为</a:t>
            </a:r>
            <a:r>
              <a:rPr lang="en-US" altLang="zh-CN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Φ</a:t>
            </a:r>
            <a:r>
              <a:rPr lang="pt-BR" altLang="zh-CN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30H7</a:t>
            </a:r>
            <a:r>
              <a:rPr lang="zh-CN" altLang="pt-BR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／</a:t>
            </a:r>
            <a:r>
              <a:rPr lang="pt-BR" altLang="zh-CN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f6</a:t>
            </a:r>
            <a:r>
              <a:rPr lang="zh-CN" altLang="pt-BR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，试标注其配合公差，并将配合公差分解到孔与轴上。</a:t>
            </a:r>
            <a:endParaRPr lang="zh-CN" altLang="pt-BR" sz="20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118789" name="Picture 5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14" y="2632696"/>
            <a:ext cx="8661172" cy="3975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484640" y="1217387"/>
            <a:ext cx="12926559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通过公差带图，我们能清楚地看到孔、轴公差带之间的关系。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根据其公带位置不同，可分为三种类型：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1569641" y="4163788"/>
            <a:ext cx="10382871" cy="61912"/>
          </a:xfrm>
          <a:prstGeom prst="line">
            <a:avLst/>
          </a:prstGeom>
          <a:noFill/>
          <a:ln w="28575">
            <a:solidFill>
              <a:srgbClr val="C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2" name="Rectangle 5"/>
          <p:cNvSpPr>
            <a:spLocks noChangeArrowheads="1"/>
          </p:cNvSpPr>
          <p:nvPr/>
        </p:nvSpPr>
        <p:spPr bwMode="auto">
          <a:xfrm>
            <a:off x="1226743" y="3935188"/>
            <a:ext cx="377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00"/>
                </a:solidFill>
                <a:latin typeface="Tahoma" panose="020B0604030504040204" pitchFamily="34" charset="0"/>
                <a:ea typeface="ˎ̥"/>
                <a:cs typeface="ˎ̥"/>
              </a:rPr>
              <a:t>0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22533" name="Rectangle 6"/>
          <p:cNvSpPr>
            <a:spLocks noChangeArrowheads="1"/>
          </p:cNvSpPr>
          <p:nvPr/>
        </p:nvSpPr>
        <p:spPr bwMode="auto">
          <a:xfrm>
            <a:off x="1188642" y="3554188"/>
            <a:ext cx="442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00"/>
                </a:solidFill>
                <a:latin typeface="Tahoma" panose="020B0604030504040204" pitchFamily="34" charset="0"/>
                <a:ea typeface="ˎ̥"/>
                <a:cs typeface="ˎ̥"/>
              </a:rPr>
              <a:t>+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22534" name="Line 8"/>
          <p:cNvSpPr>
            <a:spLocks noChangeShapeType="1"/>
          </p:cNvSpPr>
          <p:nvPr/>
        </p:nvSpPr>
        <p:spPr bwMode="auto">
          <a:xfrm flipV="1">
            <a:off x="2141142" y="4163788"/>
            <a:ext cx="0" cy="1752600"/>
          </a:xfrm>
          <a:prstGeom prst="line">
            <a:avLst/>
          </a:prstGeom>
          <a:noFill/>
          <a:ln w="9525">
            <a:solidFill>
              <a:srgbClr val="C00000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5" name="Rectangle 9"/>
          <p:cNvSpPr>
            <a:spLocks noChangeArrowheads="1"/>
          </p:cNvSpPr>
          <p:nvPr/>
        </p:nvSpPr>
        <p:spPr bwMode="auto">
          <a:xfrm rot="16200000">
            <a:off x="1166417" y="4709888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ahoma" panose="020B0604030504040204" pitchFamily="34" charset="0"/>
              </a:rPr>
              <a:t>公称尺寸</a:t>
            </a:r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22536" name="Rectangle 10"/>
          <p:cNvSpPr>
            <a:spLocks noChangeArrowheads="1"/>
          </p:cNvSpPr>
          <p:nvPr/>
        </p:nvSpPr>
        <p:spPr bwMode="auto">
          <a:xfrm>
            <a:off x="2821502" y="3554188"/>
            <a:ext cx="838200" cy="6096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2537" name="Rectangle 11"/>
          <p:cNvSpPr>
            <a:spLocks noChangeArrowheads="1"/>
          </p:cNvSpPr>
          <p:nvPr/>
        </p:nvSpPr>
        <p:spPr bwMode="auto">
          <a:xfrm>
            <a:off x="3126302" y="4544788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2538" name="Line 12"/>
          <p:cNvSpPr>
            <a:spLocks noChangeShapeType="1"/>
          </p:cNvSpPr>
          <p:nvPr/>
        </p:nvSpPr>
        <p:spPr bwMode="auto">
          <a:xfrm>
            <a:off x="4606757" y="2868388"/>
            <a:ext cx="0" cy="1981200"/>
          </a:xfrm>
          <a:prstGeom prst="line">
            <a:avLst/>
          </a:prstGeom>
          <a:noFill/>
          <a:ln w="9525">
            <a:solidFill>
              <a:srgbClr val="C0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9" name="Rectangle 13"/>
          <p:cNvSpPr>
            <a:spLocks noChangeArrowheads="1"/>
          </p:cNvSpPr>
          <p:nvPr/>
        </p:nvSpPr>
        <p:spPr bwMode="auto">
          <a:xfrm>
            <a:off x="5259897" y="3554188"/>
            <a:ext cx="838200" cy="6096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22540" name="Rectangle 14"/>
          <p:cNvSpPr>
            <a:spLocks noChangeArrowheads="1"/>
          </p:cNvSpPr>
          <p:nvPr/>
        </p:nvSpPr>
        <p:spPr bwMode="auto">
          <a:xfrm>
            <a:off x="6021897" y="2868388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2541" name="Line 15"/>
          <p:cNvSpPr>
            <a:spLocks noChangeShapeType="1"/>
          </p:cNvSpPr>
          <p:nvPr/>
        </p:nvSpPr>
        <p:spPr bwMode="auto">
          <a:xfrm>
            <a:off x="7507686" y="2804892"/>
            <a:ext cx="0" cy="1981200"/>
          </a:xfrm>
          <a:prstGeom prst="line">
            <a:avLst/>
          </a:prstGeom>
          <a:noFill/>
          <a:ln w="9525">
            <a:solidFill>
              <a:srgbClr val="C00000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42" name="Rectangle 16"/>
          <p:cNvSpPr>
            <a:spLocks noChangeArrowheads="1"/>
          </p:cNvSpPr>
          <p:nvPr/>
        </p:nvSpPr>
        <p:spPr bwMode="auto">
          <a:xfrm>
            <a:off x="7888686" y="3414492"/>
            <a:ext cx="838200" cy="6096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2543" name="Rectangle 17"/>
          <p:cNvSpPr>
            <a:spLocks noChangeArrowheads="1"/>
          </p:cNvSpPr>
          <p:nvPr/>
        </p:nvSpPr>
        <p:spPr bwMode="auto">
          <a:xfrm>
            <a:off x="8650686" y="3338292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22544" name="Rectangle 22"/>
          <p:cNvSpPr>
            <a:spLocks noChangeArrowheads="1"/>
          </p:cNvSpPr>
          <p:nvPr/>
        </p:nvSpPr>
        <p:spPr bwMode="auto">
          <a:xfrm>
            <a:off x="1226743" y="4241576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-</a:t>
            </a:r>
            <a:endParaRPr lang="en-US" altLang="zh-CN" sz="18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孔与轴配合概念</a:t>
            </a:r>
            <a:r>
              <a:rPr lang="zh-CN" altLang="en-US" kern="0" dirty="0"/>
              <a:t> </a:t>
            </a:r>
            <a:endParaRPr lang="zh-CN" altLang="en-US" kern="0" dirty="0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0049726" y="3255738"/>
            <a:ext cx="838200" cy="764732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7" name="Rectangle 17"/>
          <p:cNvSpPr>
            <a:spLocks noChangeArrowheads="1"/>
          </p:cNvSpPr>
          <p:nvPr/>
        </p:nvSpPr>
        <p:spPr bwMode="auto">
          <a:xfrm>
            <a:off x="10887926" y="3371404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01301" y="5485038"/>
            <a:ext cx="2023405" cy="1054101"/>
            <a:chOff x="2301301" y="5485038"/>
            <a:chExt cx="2023405" cy="1054101"/>
          </a:xfrm>
        </p:grpSpPr>
        <p:sp>
          <p:nvSpPr>
            <p:cNvPr id="4" name="下箭头 3"/>
            <p:cNvSpPr/>
            <p:nvPr/>
          </p:nvSpPr>
          <p:spPr>
            <a:xfrm rot="10800000">
              <a:off x="3084405" y="5485038"/>
              <a:ext cx="457200" cy="3111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3"/>
            <p:cNvSpPr>
              <a:spLocks noChangeArrowheads="1"/>
            </p:cNvSpPr>
            <p:nvPr/>
          </p:nvSpPr>
          <p:spPr bwMode="auto">
            <a:xfrm>
              <a:off x="2301301" y="6135912"/>
              <a:ext cx="2023405" cy="40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间隙配合</a:t>
              </a:r>
              <a:endParaRPr lang="zh-CN" altLang="en-US" sz="3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381958" y="5470074"/>
            <a:ext cx="2023405" cy="1054101"/>
            <a:chOff x="2301301" y="5485038"/>
            <a:chExt cx="2023405" cy="1054101"/>
          </a:xfrm>
        </p:grpSpPr>
        <p:sp>
          <p:nvSpPr>
            <p:cNvPr id="30" name="下箭头 3"/>
            <p:cNvSpPr/>
            <p:nvPr/>
          </p:nvSpPr>
          <p:spPr>
            <a:xfrm rot="10800000">
              <a:off x="3084405" y="5485038"/>
              <a:ext cx="457200" cy="3111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2301301" y="6135912"/>
              <a:ext cx="2023405" cy="40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过盈配合</a:t>
              </a:r>
              <a:endParaRPr lang="zh-CN" altLang="en-US" sz="3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038023" y="5421995"/>
            <a:ext cx="2023405" cy="1054101"/>
            <a:chOff x="2301301" y="5485038"/>
            <a:chExt cx="2023405" cy="1054101"/>
          </a:xfrm>
        </p:grpSpPr>
        <p:sp>
          <p:nvSpPr>
            <p:cNvPr id="33" name="下箭头 3"/>
            <p:cNvSpPr/>
            <p:nvPr/>
          </p:nvSpPr>
          <p:spPr>
            <a:xfrm rot="10800000">
              <a:off x="3084405" y="5485038"/>
              <a:ext cx="457200" cy="3111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"/>
            <p:cNvSpPr>
              <a:spLocks noChangeArrowheads="1"/>
            </p:cNvSpPr>
            <p:nvPr/>
          </p:nvSpPr>
          <p:spPr bwMode="auto">
            <a:xfrm>
              <a:off x="2301301" y="6135912"/>
              <a:ext cx="2023405" cy="40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过渡配合</a:t>
              </a:r>
              <a:endParaRPr lang="zh-CN" altLang="en-US" sz="36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4"/>
          <p:cNvSpPr>
            <a:spLocks noChangeArrowheads="1"/>
          </p:cNvSpPr>
          <p:nvPr/>
        </p:nvSpPr>
        <p:spPr bwMode="auto">
          <a:xfrm>
            <a:off x="174173" y="1423760"/>
            <a:ext cx="11549742" cy="123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  2</a:t>
            </a:r>
            <a:r>
              <a:rPr lang="zh-CN" altLang="en-US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、有一</a:t>
            </a:r>
            <a:r>
              <a:rPr lang="en-US" altLang="zh-CN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Φ30</a:t>
            </a:r>
            <a:r>
              <a:rPr lang="zh-CN" altLang="en-US" sz="20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链轮孔与轴的配合，链轮与轴无相对运动、不常拆卸、定位精度要求不高，孔精车，轴精车，试设计该尺寸的配合公差。</a:t>
            </a:r>
            <a:endParaRPr lang="zh-CN" altLang="en-US" sz="20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119812" name="Picture 5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18" y="2852058"/>
            <a:ext cx="8222796" cy="39085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68085" y="1136423"/>
            <a:ext cx="5400675" cy="57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00FF"/>
                </a:solidFill>
                <a:ea typeface="方正隶书简体" panose="03000509000000000000" pitchFamily="2" charset="-122"/>
              </a:rPr>
              <a:t>课堂练习：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配合公差设计</a:t>
            </a:r>
            <a:endParaRPr lang="zh-CN" altLang="en-US" sz="2800" dirty="0">
              <a:solidFill>
                <a:srgbClr val="0000FF"/>
              </a:solidFill>
              <a:ea typeface="方正隶书简体" panose="03000509000000000000" pitchFamily="2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2" y="990071"/>
            <a:ext cx="10854677" cy="562521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4" name="内容占位符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2" y="990071"/>
            <a:ext cx="10854677" cy="562521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609600" y="1001039"/>
            <a:ext cx="10972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dirty="0"/>
              <a:t>3-1  </a:t>
            </a:r>
            <a:r>
              <a:rPr lang="zh-CN" altLang="en-US" dirty="0"/>
              <a:t>已知孔、轴的基本尺寸均为</a:t>
            </a:r>
            <a:r>
              <a:rPr lang="en-US" altLang="zh-CN" dirty="0"/>
              <a:t>20mm</a:t>
            </a:r>
            <a:r>
              <a:rPr lang="zh-CN" altLang="en-US" dirty="0"/>
              <a:t>。孔的最大极限尺寸为</a:t>
            </a:r>
            <a:r>
              <a:rPr lang="en-US" altLang="zh-CN" dirty="0"/>
              <a:t>20.033mm</a:t>
            </a:r>
            <a:r>
              <a:rPr lang="zh-CN" altLang="en-US" dirty="0"/>
              <a:t>，最小极限尺寸为</a:t>
            </a:r>
            <a:r>
              <a:rPr lang="en-US" altLang="zh-CN" dirty="0"/>
              <a:t>20mm</a:t>
            </a:r>
            <a:r>
              <a:rPr lang="zh-CN" altLang="en-US" dirty="0"/>
              <a:t>。轴的最大极限尺寸为</a:t>
            </a:r>
            <a:r>
              <a:rPr lang="en-US" altLang="zh-CN" dirty="0"/>
              <a:t>19.980mm</a:t>
            </a:r>
            <a:r>
              <a:rPr lang="zh-CN" altLang="en-US" dirty="0"/>
              <a:t>，最小极限尺寸为</a:t>
            </a:r>
            <a:r>
              <a:rPr lang="en-US" altLang="zh-CN" dirty="0"/>
              <a:t>19.959mm</a:t>
            </a:r>
            <a:r>
              <a:rPr lang="zh-CN" altLang="en-US" dirty="0"/>
              <a:t>。求孔、轴的上、下偏差和公差，画出公差带图并计算最大间隙</a:t>
            </a:r>
            <a:r>
              <a:rPr lang="en-US" altLang="zh-CN" dirty="0" err="1"/>
              <a:t>Xmax</a:t>
            </a:r>
            <a:r>
              <a:rPr lang="zh-CN" altLang="en-US" dirty="0"/>
              <a:t>、最小间隙</a:t>
            </a:r>
            <a:r>
              <a:rPr lang="en-US" altLang="zh-CN" dirty="0" err="1"/>
              <a:t>Xmin</a:t>
            </a:r>
            <a:r>
              <a:rPr lang="zh-CN" altLang="en-US" dirty="0"/>
              <a:t>以及平均间隙</a:t>
            </a:r>
            <a:r>
              <a:rPr lang="en-US" altLang="zh-CN" dirty="0" err="1"/>
              <a:t>Xav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-457200"/>
            <a:r>
              <a:rPr lang="en-US" altLang="zh-CN" dirty="0"/>
              <a:t>3-2  </a:t>
            </a:r>
            <a:r>
              <a:rPr lang="zh-CN" altLang="en-US" dirty="0"/>
              <a:t>已知孔、轴的基本尺寸均为</a:t>
            </a:r>
            <a:r>
              <a:rPr lang="en-US" altLang="zh-CN" dirty="0"/>
              <a:t>40mm</a:t>
            </a:r>
            <a:r>
              <a:rPr lang="zh-CN" altLang="en-US" dirty="0"/>
              <a:t>。孔的最大极限尺寸为</a:t>
            </a:r>
            <a:r>
              <a:rPr lang="en-US" altLang="zh-CN" dirty="0"/>
              <a:t>40.025mm</a:t>
            </a:r>
            <a:r>
              <a:rPr lang="zh-CN" altLang="en-US" dirty="0"/>
              <a:t>，最小极限尺寸为</a:t>
            </a:r>
            <a:r>
              <a:rPr lang="en-US" altLang="zh-CN" dirty="0"/>
              <a:t>40mm</a:t>
            </a:r>
            <a:r>
              <a:rPr lang="zh-CN" altLang="en-US" dirty="0"/>
              <a:t>。轴的最大极限尺寸为</a:t>
            </a:r>
            <a:r>
              <a:rPr lang="en-US" altLang="zh-CN" dirty="0"/>
              <a:t>40.033mm</a:t>
            </a:r>
            <a:r>
              <a:rPr lang="zh-CN" altLang="en-US" dirty="0"/>
              <a:t>，最小极限尺寸为</a:t>
            </a:r>
            <a:r>
              <a:rPr lang="en-US" altLang="zh-CN" dirty="0"/>
              <a:t>40.017mm</a:t>
            </a:r>
            <a:r>
              <a:rPr lang="zh-CN" altLang="en-US" dirty="0"/>
              <a:t>。求孔、轴的上、下偏差和公差，画出公差带图并计算最大间隙</a:t>
            </a:r>
            <a:r>
              <a:rPr lang="en-US" altLang="zh-CN" dirty="0" err="1"/>
              <a:t>Xmax</a:t>
            </a:r>
            <a:r>
              <a:rPr lang="zh-CN" altLang="en-US" dirty="0"/>
              <a:t>、最大过盈</a:t>
            </a:r>
            <a:r>
              <a:rPr lang="en-US" altLang="zh-CN" dirty="0" err="1"/>
              <a:t>Ymax</a:t>
            </a:r>
            <a:r>
              <a:rPr lang="zh-CN" altLang="en-US" dirty="0"/>
              <a:t>以及平均间隙</a:t>
            </a:r>
            <a:r>
              <a:rPr lang="en-US" altLang="zh-CN" dirty="0" err="1"/>
              <a:t>Xav</a:t>
            </a:r>
            <a:r>
              <a:rPr lang="zh-CN" altLang="en-US" dirty="0"/>
              <a:t>或平均过盈</a:t>
            </a:r>
            <a:r>
              <a:rPr lang="en-US" altLang="zh-CN" dirty="0" err="1"/>
              <a:t>Yav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-457200"/>
            <a:r>
              <a:rPr lang="en-US" altLang="zh-CN" dirty="0"/>
              <a:t>3-3  </a:t>
            </a:r>
            <a:r>
              <a:rPr lang="zh-CN" altLang="en-US" dirty="0"/>
              <a:t>已知孔、轴的基本尺寸均为</a:t>
            </a:r>
            <a:r>
              <a:rPr lang="en-US" altLang="zh-CN" dirty="0"/>
              <a:t>60mm</a:t>
            </a:r>
            <a:r>
              <a:rPr lang="zh-CN" altLang="en-US" dirty="0"/>
              <a:t>。孔的最大极限尺寸为</a:t>
            </a:r>
            <a:r>
              <a:rPr lang="en-US" altLang="zh-CN" dirty="0"/>
              <a:t>59.979mm</a:t>
            </a:r>
            <a:r>
              <a:rPr lang="zh-CN" altLang="en-US" dirty="0"/>
              <a:t>，最小极限尺寸为</a:t>
            </a:r>
            <a:r>
              <a:rPr lang="en-US" altLang="zh-CN" dirty="0"/>
              <a:t>59.949mm</a:t>
            </a:r>
            <a:r>
              <a:rPr lang="zh-CN" altLang="en-US" dirty="0"/>
              <a:t>。轴的最大极限尺寸为</a:t>
            </a:r>
            <a:r>
              <a:rPr lang="en-US" altLang="zh-CN" dirty="0"/>
              <a:t>60mm</a:t>
            </a:r>
            <a:r>
              <a:rPr lang="zh-CN" altLang="en-US" dirty="0"/>
              <a:t>，最小极限尺寸为</a:t>
            </a:r>
            <a:r>
              <a:rPr lang="en-US" altLang="zh-CN" dirty="0"/>
              <a:t>59.981mm</a:t>
            </a:r>
            <a:r>
              <a:rPr lang="zh-CN" altLang="en-US" dirty="0"/>
              <a:t>。求孔、轴的上、下偏差和公差，画出公差带图并计算最大过盈</a:t>
            </a:r>
            <a:r>
              <a:rPr lang="en-US" altLang="zh-CN" dirty="0" err="1"/>
              <a:t>Ymax</a:t>
            </a:r>
            <a:r>
              <a:rPr lang="zh-CN" altLang="en-US" dirty="0"/>
              <a:t>、最小过盈</a:t>
            </a:r>
            <a:r>
              <a:rPr lang="en-US" altLang="zh-CN" dirty="0" err="1"/>
              <a:t>Ymin</a:t>
            </a:r>
            <a:r>
              <a:rPr lang="zh-CN" altLang="en-US" dirty="0"/>
              <a:t>以及平均过盈</a:t>
            </a:r>
            <a:r>
              <a:rPr lang="en-US" altLang="zh-CN" dirty="0" err="1"/>
              <a:t>Yav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-457200"/>
            <a:r>
              <a:rPr lang="en-US" altLang="zh-CN" dirty="0"/>
              <a:t>3-4  </a:t>
            </a:r>
            <a:r>
              <a:rPr lang="zh-CN" altLang="en-US" dirty="0"/>
              <a:t>某孔、轴配合的最小间隙为 </a:t>
            </a:r>
            <a:r>
              <a:rPr lang="en-US" altLang="zh-CN" dirty="0"/>
              <a:t>+0.027 mm</a:t>
            </a:r>
            <a:r>
              <a:rPr lang="zh-CN" altLang="en-US" dirty="0"/>
              <a:t>，孔的上偏差为</a:t>
            </a:r>
            <a:r>
              <a:rPr lang="en-US" altLang="zh-CN" dirty="0"/>
              <a:t>+0.077 mm</a:t>
            </a:r>
            <a:r>
              <a:rPr lang="zh-CN" altLang="en-US" dirty="0"/>
              <a:t>，轴的上偏差为</a:t>
            </a:r>
            <a:r>
              <a:rPr lang="en-US" altLang="zh-CN" dirty="0"/>
              <a:t>+0.023 mm</a:t>
            </a:r>
            <a:r>
              <a:rPr lang="zh-CN" altLang="en-US" dirty="0"/>
              <a:t>，轴的公差为</a:t>
            </a:r>
            <a:r>
              <a:rPr lang="en-US" altLang="zh-CN" dirty="0"/>
              <a:t>0.011 mm</a:t>
            </a:r>
            <a:r>
              <a:rPr lang="zh-CN" altLang="en-US" dirty="0"/>
              <a:t>。求此配合的配合公差</a:t>
            </a:r>
            <a:r>
              <a:rPr lang="en-US" altLang="zh-CN" dirty="0" err="1"/>
              <a:t>Tf</a:t>
            </a:r>
            <a:r>
              <a:rPr lang="zh-CN" altLang="en-US" dirty="0"/>
              <a:t>。</a:t>
            </a:r>
            <a:endParaRPr lang="zh-CN" altLang="en-US" dirty="0"/>
          </a:p>
          <a:p>
            <a:pPr indent="-457200"/>
            <a:r>
              <a:rPr lang="en-US" altLang="zh-CN" dirty="0"/>
              <a:t>3-5  </a:t>
            </a:r>
            <a:r>
              <a:rPr lang="zh-CN" altLang="en-US" dirty="0"/>
              <a:t>仅查表</a:t>
            </a:r>
            <a:r>
              <a:rPr lang="en-US" altLang="zh-CN" dirty="0"/>
              <a:t>3.4</a:t>
            </a:r>
            <a:r>
              <a:rPr lang="zh-CN" altLang="en-US" dirty="0"/>
              <a:t>和表</a:t>
            </a:r>
            <a:r>
              <a:rPr lang="en-US" altLang="zh-CN" dirty="0"/>
              <a:t>3.7</a:t>
            </a:r>
            <a:r>
              <a:rPr lang="zh-CN" altLang="en-US" dirty="0"/>
              <a:t>绘出下列相配合的孔、轴公差带图，并说明各配合代号的含义及配合性质：</a:t>
            </a:r>
            <a:endParaRPr lang="zh-CN" altLang="en-US" dirty="0"/>
          </a:p>
          <a:p>
            <a:pPr indent="-457200"/>
            <a:r>
              <a:rPr lang="zh-CN" altLang="en-US" dirty="0"/>
              <a:t>   </a:t>
            </a:r>
            <a:r>
              <a:rPr lang="en-US" altLang="zh-CN" dirty="0"/>
              <a:t>(1) 18H7/h6     (5) 60R7/h6    (6) 85H8/js7    (8) 60K7/d6   (10) 20K7/h6 </a:t>
            </a:r>
            <a:endParaRPr lang="en-US" altLang="zh-CN" dirty="0"/>
          </a:p>
          <a:p>
            <a:pPr indent="-457200"/>
            <a:r>
              <a:rPr lang="en-US" altLang="zh-CN" dirty="0"/>
              <a:t>3-6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，要求配合的最大间隙为</a:t>
            </a:r>
            <a:r>
              <a:rPr lang="en-US" altLang="zh-CN" dirty="0"/>
              <a:t>+0.013mm</a:t>
            </a:r>
            <a:r>
              <a:rPr lang="zh-CN" altLang="en-US" dirty="0"/>
              <a:t>，最大过盈为</a:t>
            </a:r>
            <a:r>
              <a:rPr lang="en-US" altLang="zh-CN" dirty="0"/>
              <a:t>-0.021mm</a:t>
            </a:r>
            <a:r>
              <a:rPr lang="zh-CN" altLang="en-US" dirty="0"/>
              <a:t>，试决定孔、轴公差等级，选择适当的配合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  <a:endParaRPr lang="zh-CN" altLang="en-US" dirty="0"/>
          </a:p>
          <a:p>
            <a:pPr indent="-457200"/>
            <a:r>
              <a:rPr lang="en-US" altLang="zh-CN" dirty="0"/>
              <a:t>3-7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，按设计要求，配合的过盈应为</a:t>
            </a:r>
            <a:r>
              <a:rPr lang="en-US" altLang="zh-CN" dirty="0"/>
              <a:t>-0.014</a:t>
            </a:r>
            <a:r>
              <a:rPr lang="zh-CN" altLang="en-US" dirty="0"/>
              <a:t>到</a:t>
            </a:r>
            <a:r>
              <a:rPr lang="en-US" altLang="zh-CN" dirty="0"/>
              <a:t>-0.048mm</a:t>
            </a:r>
            <a:r>
              <a:rPr lang="zh-CN" altLang="en-US" dirty="0"/>
              <a:t>。试决定孔、轴公差等级，按基孔制选定适当的配合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  <a:endParaRPr lang="zh-CN" altLang="en-US" dirty="0"/>
          </a:p>
          <a:p>
            <a:pPr indent="-457200"/>
            <a:r>
              <a:rPr lang="en-US" altLang="zh-CN" dirty="0"/>
              <a:t>3-8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，按设计要求，配合的间隙应为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+0.066mm</a:t>
            </a:r>
            <a:r>
              <a:rPr lang="zh-CN" altLang="en-US" dirty="0"/>
              <a:t>。试决定孔、轴的公差等级，按基轴制选定适当的配合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  <a:endParaRPr lang="zh-CN" altLang="en-US" dirty="0"/>
          </a:p>
        </p:txBody>
      </p:sp>
      <p:sp>
        <p:nvSpPr>
          <p:cNvPr id="23" name="标题 1"/>
          <p:cNvSpPr txBox="1"/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rot="18958199">
            <a:off x="10948234" y="234597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5713"/>
            <a:ext cx="12192000" cy="2273085"/>
          </a:xfrm>
          <a:prstGeom prst="rect">
            <a:avLst/>
          </a:prstGeom>
        </p:spPr>
      </p:pic>
      <p:sp>
        <p:nvSpPr>
          <p:cNvPr id="13" name="Rectangle 5"/>
          <p:cNvSpPr txBox="1">
            <a:spLocks noChangeArrowheads="1"/>
          </p:cNvSpPr>
          <p:nvPr/>
        </p:nvSpPr>
        <p:spPr>
          <a:xfrm>
            <a:off x="265611" y="396284"/>
            <a:ext cx="11558663" cy="2101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400" kern="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互换性与技术测量</a:t>
            </a:r>
            <a:endParaRPr lang="en-US" altLang="zh-CN" sz="5400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Interchangeability and Technical Measurement</a:t>
            </a:r>
            <a:r>
              <a:rPr lang="en-US" altLang="zh-CN" sz="4000" kern="0" dirty="0">
                <a:solidFill>
                  <a:srgbClr val="C00000"/>
                </a:solidFill>
              </a:rPr>
              <a:t> </a:t>
            </a:r>
            <a:endParaRPr lang="zh-CN" altLang="en-US" sz="4000" kern="0" dirty="0">
              <a:solidFill>
                <a:srgbClr val="C00000"/>
              </a:solidFill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872495" y="3760713"/>
            <a:ext cx="8692136" cy="188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8800" b="1" dirty="0">
                <a:solidFill>
                  <a:srgbClr val="333399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谢谢！</a:t>
            </a:r>
            <a:endParaRPr lang="en-US" sz="8800" b="1" dirty="0">
              <a:solidFill>
                <a:srgbClr val="333399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1" name="Rectangle 3"/>
          <p:cNvSpPr>
            <a:spLocks noChangeArrowheads="1"/>
          </p:cNvSpPr>
          <p:nvPr/>
        </p:nvSpPr>
        <p:spPr bwMode="auto">
          <a:xfrm>
            <a:off x="658359" y="1334406"/>
            <a:ext cx="10183812" cy="529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孔、轴公差带代号及配合代号</a:t>
            </a:r>
            <a:endParaRPr kumimoji="1"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3333FF"/>
              </a:buClr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●孔、轴公差带代号</a:t>
            </a:r>
            <a:endParaRPr kumimoji="1"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公差带的代号由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基本偏差代号与标准公差等级代号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组成，如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H7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h6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M8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d9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等。</a:t>
            </a:r>
            <a:endParaRPr kumimoji="1" lang="zh-CN" altLang="en-US" sz="2400" b="1" dirty="0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3333FF"/>
              </a:buClr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●孔、轴配合代号</a:t>
            </a:r>
            <a:endParaRPr kumimoji="1"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孔和轴公差带的组合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，就构成了孔、轴配合代号。用分数表示，分子为孔公差带，分母为轴公差带，</a:t>
            </a:r>
            <a:endParaRPr kumimoji="1"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  如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Ø25H7/p6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，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Ø25P7/h6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等</a:t>
            </a:r>
            <a:endParaRPr kumimoji="1"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宋体" panose="02010600030101010101" pitchFamily="2" charset="-122"/>
              </a:rPr>
              <a:t> </a:t>
            </a:r>
            <a:endParaRPr kumimoji="1"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孔与轴配合概念</a:t>
            </a:r>
            <a:r>
              <a:rPr lang="zh-CN" altLang="en-US" kern="0" dirty="0"/>
              <a:t> </a:t>
            </a:r>
            <a:endParaRPr lang="zh-CN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707" name="Picture 3" descr="201011~1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3" r="1817" b="23128"/>
          <a:stretch>
            <a:fillRect/>
          </a:stretch>
        </p:blipFill>
        <p:spPr>
          <a:xfrm>
            <a:off x="923925" y="2335212"/>
            <a:ext cx="2735263" cy="24749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2708" name="Rectangle 4"/>
          <p:cNvSpPr>
            <a:spLocks noChangeArrowheads="1"/>
          </p:cNvSpPr>
          <p:nvPr/>
        </p:nvSpPr>
        <p:spPr bwMode="auto">
          <a:xfrm>
            <a:off x="588057" y="1044210"/>
            <a:ext cx="4249737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、配合尺寸与配合公差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71270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942" y="1989138"/>
            <a:ext cx="2527300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2710" name="Rectangle 6"/>
          <p:cNvSpPr>
            <a:spLocks noChangeArrowheads="1"/>
          </p:cNvSpPr>
          <p:nvPr/>
        </p:nvSpPr>
        <p:spPr bwMode="auto">
          <a:xfrm>
            <a:off x="2436812" y="5699981"/>
            <a:ext cx="23489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ea typeface="方正隶书简体" panose="03000509000000000000" pitchFamily="2" charset="-122"/>
              </a:rPr>
              <a:t>Ø</a:t>
            </a:r>
            <a:r>
              <a:rPr lang="pt-BR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30</a:t>
            </a:r>
            <a:r>
              <a:rPr lang="zh-CN" altLang="pt-BR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＝</a:t>
            </a:r>
            <a:r>
              <a:rPr lang="en-US" altLang="zh-CN" sz="2000" dirty="0">
                <a:solidFill>
                  <a:srgbClr val="00B050"/>
                </a:solidFill>
                <a:ea typeface="方正隶书简体" panose="03000509000000000000" pitchFamily="2" charset="-122"/>
              </a:rPr>
              <a:t>Ø</a:t>
            </a:r>
            <a:r>
              <a:rPr lang="pt-BR" altLang="zh-CN" sz="2800" dirty="0">
                <a:solidFill>
                  <a:srgbClr val="00B05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30</a:t>
            </a:r>
            <a:endParaRPr lang="en-US" altLang="zh-CN" sz="2800" dirty="0">
              <a:solidFill>
                <a:srgbClr val="00B05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2711" name="Rectangle 7"/>
          <p:cNvSpPr>
            <a:spLocks noChangeArrowheads="1"/>
          </p:cNvSpPr>
          <p:nvPr/>
        </p:nvSpPr>
        <p:spPr bwMode="auto">
          <a:xfrm>
            <a:off x="923925" y="5699981"/>
            <a:ext cx="1800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配合尺寸：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2712" name="Rectangle 8"/>
          <p:cNvSpPr>
            <a:spLocks noChangeArrowheads="1"/>
          </p:cNvSpPr>
          <p:nvPr/>
        </p:nvSpPr>
        <p:spPr bwMode="auto">
          <a:xfrm>
            <a:off x="6533562" y="5653725"/>
            <a:ext cx="1223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F7/</a:t>
            </a:r>
            <a:r>
              <a:rPr lang="pt-BR" altLang="zh-CN" sz="2800" dirty="0">
                <a:solidFill>
                  <a:srgbClr val="00B05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e6</a:t>
            </a:r>
            <a:endParaRPr lang="en-US" altLang="zh-CN" sz="2800" dirty="0">
              <a:solidFill>
                <a:srgbClr val="00B05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2713" name="Rectangle 9"/>
          <p:cNvSpPr>
            <a:spLocks noChangeArrowheads="1"/>
          </p:cNvSpPr>
          <p:nvPr/>
        </p:nvSpPr>
        <p:spPr bwMode="auto">
          <a:xfrm>
            <a:off x="4957760" y="5682300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配合公差：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2714" name="Rectangle 10"/>
          <p:cNvSpPr>
            <a:spLocks noChangeArrowheads="1"/>
          </p:cNvSpPr>
          <p:nvPr/>
        </p:nvSpPr>
        <p:spPr bwMode="auto">
          <a:xfrm>
            <a:off x="8135255" y="5655229"/>
            <a:ext cx="29119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</a:t>
            </a:r>
            <a:r>
              <a:rPr lang="zh-CN" altLang="en-US" sz="2800" dirty="0">
                <a:solidFill>
                  <a:srgbClr val="C0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还是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?</a:t>
            </a:r>
            <a:endParaRPr lang="en-US" altLang="zh-CN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2715" name="Rectangle 11"/>
          <p:cNvSpPr>
            <a:spLocks noChangeArrowheads="1"/>
          </p:cNvSpPr>
          <p:nvPr/>
        </p:nvSpPr>
        <p:spPr bwMode="auto">
          <a:xfrm>
            <a:off x="5027993" y="2924175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孔：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30F7</a:t>
            </a:r>
            <a:endParaRPr lang="en-US" altLang="zh-CN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2716" name="Rectangle 12"/>
          <p:cNvSpPr>
            <a:spLocks noChangeArrowheads="1"/>
          </p:cNvSpPr>
          <p:nvPr/>
        </p:nvSpPr>
        <p:spPr bwMode="auto">
          <a:xfrm>
            <a:off x="4956555" y="3789363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B05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轴：</a:t>
            </a:r>
            <a:r>
              <a:rPr lang="en-US" altLang="zh-CN" sz="2400" dirty="0">
                <a:solidFill>
                  <a:srgbClr val="00B050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Ø</a:t>
            </a:r>
            <a:r>
              <a:rPr lang="pt-BR" altLang="zh-CN" sz="2400" dirty="0">
                <a:solidFill>
                  <a:srgbClr val="00B05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30e6</a:t>
            </a:r>
            <a:endParaRPr lang="en-US" altLang="zh-CN" sz="2400" dirty="0">
              <a:solidFill>
                <a:srgbClr val="00B05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2717" name="AutoShape 13"/>
          <p:cNvSpPr>
            <a:spLocks noChangeArrowheads="1"/>
          </p:cNvSpPr>
          <p:nvPr/>
        </p:nvSpPr>
        <p:spPr bwMode="auto">
          <a:xfrm rot="1107792">
            <a:off x="6612318" y="3213100"/>
            <a:ext cx="976313" cy="287338"/>
          </a:xfrm>
          <a:prstGeom prst="rightArrow">
            <a:avLst>
              <a:gd name="adj1" fmla="val 50000"/>
              <a:gd name="adj2" fmla="val 8494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pic>
        <p:nvPicPr>
          <p:cNvPr id="712718" name="Picture 14" descr="_A~_C_F`%IP6P74Q9KE%$%5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965" y="5431039"/>
            <a:ext cx="6064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2719" name="AutoShape 15"/>
          <p:cNvSpPr>
            <a:spLocks noChangeArrowheads="1"/>
          </p:cNvSpPr>
          <p:nvPr/>
        </p:nvSpPr>
        <p:spPr bwMode="auto">
          <a:xfrm rot="20320497">
            <a:off x="3916743" y="3313114"/>
            <a:ext cx="976313" cy="288925"/>
          </a:xfrm>
          <a:prstGeom prst="rightArrow">
            <a:avLst>
              <a:gd name="adj1" fmla="val 50000"/>
              <a:gd name="adj2" fmla="val 8447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712720" name="AutoShape 16"/>
          <p:cNvSpPr>
            <a:spLocks noChangeArrowheads="1"/>
          </p:cNvSpPr>
          <p:nvPr/>
        </p:nvSpPr>
        <p:spPr bwMode="auto">
          <a:xfrm rot="20320497">
            <a:off x="6612318" y="3716339"/>
            <a:ext cx="1008063" cy="288925"/>
          </a:xfrm>
          <a:prstGeom prst="rightArrow">
            <a:avLst>
              <a:gd name="adj1" fmla="val 50000"/>
              <a:gd name="adj2" fmla="val 8722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孔与轴配合概念</a:t>
            </a:r>
            <a:r>
              <a:rPr lang="zh-CN" altLang="en-US" kern="0" dirty="0"/>
              <a:t> </a:t>
            </a:r>
            <a:endParaRPr lang="zh-CN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2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2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2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2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2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2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2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2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2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2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2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2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2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2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12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12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12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710" grpId="0"/>
      <p:bldP spid="712711" grpId="0"/>
      <p:bldP spid="712713" grpId="0"/>
      <p:bldP spid="712714" grpId="0"/>
      <p:bldP spid="712715" grpId="0"/>
      <p:bldP spid="7127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38" name="Picture 3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25" y="2727563"/>
            <a:ext cx="3767059" cy="271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350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68086" y="938213"/>
            <a:ext cx="338455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marL="0" defTabSz="914400"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0000FF"/>
                </a:solidFill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ea typeface="方正隶书简体" panose="03000509000000000000" pitchFamily="2" charset="-122"/>
              </a:rPr>
              <a:t>、配合公差图</a:t>
            </a:r>
            <a:endParaRPr lang="zh-CN" altLang="en-US" sz="2800" dirty="0">
              <a:solidFill>
                <a:srgbClr val="0000FF"/>
              </a:solidFill>
              <a:ea typeface="方正隶书简体" panose="03000509000000000000" pitchFamily="2" charset="-122"/>
            </a:endParaRPr>
          </a:p>
        </p:txBody>
      </p:sp>
      <p:pic>
        <p:nvPicPr>
          <p:cNvPr id="533511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1" y="2235427"/>
            <a:ext cx="2489996" cy="364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3515" name="Rectangle 11"/>
          <p:cNvSpPr>
            <a:spLocks noChangeArrowheads="1"/>
          </p:cNvSpPr>
          <p:nvPr/>
        </p:nvSpPr>
        <p:spPr bwMode="auto">
          <a:xfrm>
            <a:off x="4321064" y="6021388"/>
            <a:ext cx="2376487" cy="431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孔与轴公差带图</a:t>
            </a:r>
            <a:endParaRPr lang="zh-CN" altLang="en-US" sz="2400" dirty="0">
              <a:solidFill>
                <a:srgbClr val="C00000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533516" name="Rectangle 12"/>
          <p:cNvSpPr>
            <a:spLocks noChangeArrowheads="1"/>
          </p:cNvSpPr>
          <p:nvPr/>
        </p:nvSpPr>
        <p:spPr bwMode="auto">
          <a:xfrm>
            <a:off x="7803925" y="5949950"/>
            <a:ext cx="3386589" cy="5032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配合公差带图</a:t>
            </a:r>
            <a:endParaRPr lang="zh-CN" altLang="en-US" sz="2400" dirty="0">
              <a:solidFill>
                <a:srgbClr val="C00000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040201" y="1246306"/>
            <a:ext cx="4103688" cy="576264"/>
            <a:chOff x="5040201" y="1246306"/>
            <a:chExt cx="4103688" cy="576264"/>
          </a:xfrm>
        </p:grpSpPr>
        <p:sp>
          <p:nvSpPr>
            <p:cNvPr id="533519" name="AutoShape 15"/>
            <p:cNvSpPr>
              <a:spLocks noChangeArrowheads="1"/>
            </p:cNvSpPr>
            <p:nvPr/>
          </p:nvSpPr>
          <p:spPr bwMode="auto">
            <a:xfrm rot="5400000">
              <a:off x="7056326" y="1174869"/>
              <a:ext cx="215900" cy="647700"/>
            </a:xfrm>
            <a:prstGeom prst="up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33520" name="Rectangle 16"/>
            <p:cNvSpPr>
              <a:spLocks noChangeArrowheads="1"/>
            </p:cNvSpPr>
            <p:nvPr/>
          </p:nvSpPr>
          <p:spPr bwMode="auto">
            <a:xfrm>
              <a:off x="7704027" y="1246306"/>
              <a:ext cx="720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宋体" panose="02010600030101010101" pitchFamily="2" charset="-122"/>
                  <a:ea typeface="隶书" panose="02010509060101010101" pitchFamily="49" charset="-122"/>
                </a:rPr>
                <a:t>Ø</a:t>
              </a:r>
              <a:r>
                <a:rPr lang="pt-BR" altLang="zh-CN" sz="240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30</a:t>
              </a:r>
              <a:endPara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33524" name="Rectangle 20"/>
            <p:cNvSpPr>
              <a:spLocks noChangeArrowheads="1"/>
            </p:cNvSpPr>
            <p:nvPr/>
          </p:nvSpPr>
          <p:spPr bwMode="auto">
            <a:xfrm>
              <a:off x="5040201" y="1246306"/>
              <a:ext cx="1657350" cy="43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sz="2400" dirty="0">
                  <a:solidFill>
                    <a:schemeClr val="hlink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孔</a:t>
              </a:r>
              <a:r>
                <a:rPr lang="en-US" altLang="zh-CN" sz="2400" dirty="0">
                  <a:solidFill>
                    <a:schemeClr val="hlink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: </a:t>
              </a:r>
              <a:r>
                <a:rPr lang="en-US" altLang="zh-CN" sz="2400" dirty="0">
                  <a:solidFill>
                    <a:srgbClr val="0000FF"/>
                  </a:solidFill>
                  <a:latin typeface="宋体" panose="02010600030101010101" pitchFamily="2" charset="-122"/>
                  <a:ea typeface="隶书" panose="02010509060101010101" pitchFamily="49" charset="-122"/>
                </a:rPr>
                <a:t>Ø</a:t>
              </a:r>
              <a:r>
                <a:rPr lang="pt-BR" altLang="zh-CN" sz="24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30F7</a:t>
              </a:r>
              <a:endPara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33527" name="Rectangle 23"/>
            <p:cNvSpPr>
              <a:spLocks noChangeArrowheads="1"/>
            </p:cNvSpPr>
            <p:nvPr/>
          </p:nvSpPr>
          <p:spPr bwMode="auto">
            <a:xfrm>
              <a:off x="8280289" y="1246307"/>
              <a:ext cx="863600" cy="576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hlink"/>
                  </a:solidFill>
                  <a:latin typeface="Tahoma" panose="020B0604030504040204" pitchFamily="34" charset="0"/>
                </a:rPr>
                <a:t>+0.041</a:t>
              </a:r>
              <a:endParaRPr lang="en-US" altLang="zh-CN" sz="1600" dirty="0">
                <a:solidFill>
                  <a:schemeClr val="hlink"/>
                </a:solidFill>
                <a:latin typeface="Tahoma" panose="020B0604030504040204" pitchFamily="34" charset="0"/>
              </a:endParaRPr>
            </a:p>
            <a:p>
              <a:pPr eaLnBrk="1" hangingPunct="1">
                <a:lnSpc>
                  <a:spcPct val="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hlink"/>
                  </a:solidFill>
                  <a:latin typeface="Tahoma" panose="020B0604030504040204" pitchFamily="34" charset="0"/>
                </a:rPr>
                <a:t>+0.02</a:t>
              </a:r>
              <a:r>
                <a:rPr lang="zh-CN" altLang="en-US" sz="1600" dirty="0">
                  <a:solidFill>
                    <a:srgbClr val="0000FF"/>
                  </a:solidFill>
                  <a:latin typeface="Tahoma" panose="020B0604030504040204" pitchFamily="34" charset="0"/>
                </a:rPr>
                <a:t>　</a:t>
              </a:r>
              <a:r>
                <a:rPr lang="zh-CN" altLang="en-US" sz="2800" dirty="0">
                  <a:latin typeface="Tahoma" panose="020B0604030504040204" pitchFamily="34" charset="0"/>
                </a:rPr>
                <a:t>　　　　　　</a:t>
              </a:r>
              <a:endParaRPr lang="zh-CN" altLang="en-US" sz="2800" dirty="0">
                <a:latin typeface="Tahoma" panose="020B060403050404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040201" y="1894006"/>
            <a:ext cx="4176714" cy="504826"/>
            <a:chOff x="5040201" y="1894006"/>
            <a:chExt cx="4176714" cy="504826"/>
          </a:xfrm>
        </p:grpSpPr>
        <p:sp>
          <p:nvSpPr>
            <p:cNvPr id="533522" name="AutoShape 18"/>
            <p:cNvSpPr>
              <a:spLocks noChangeArrowheads="1"/>
            </p:cNvSpPr>
            <p:nvPr/>
          </p:nvSpPr>
          <p:spPr bwMode="auto">
            <a:xfrm rot="5400000">
              <a:off x="7056326" y="1894006"/>
              <a:ext cx="215900" cy="647700"/>
            </a:xfrm>
            <a:prstGeom prst="up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33523" name="Rectangle 19"/>
            <p:cNvSpPr>
              <a:spLocks noChangeArrowheads="1"/>
            </p:cNvSpPr>
            <p:nvPr/>
          </p:nvSpPr>
          <p:spPr bwMode="auto">
            <a:xfrm>
              <a:off x="7559565" y="1894006"/>
              <a:ext cx="9366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宋体" panose="02010600030101010101" pitchFamily="2" charset="-122"/>
                  <a:ea typeface="隶书" panose="02010509060101010101" pitchFamily="49" charset="-122"/>
                </a:rPr>
                <a:t>Ø</a:t>
              </a:r>
              <a:r>
                <a:rPr lang="pt-BR" altLang="zh-CN" sz="240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30</a:t>
              </a:r>
              <a:endPara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33525" name="Rectangle 21"/>
            <p:cNvSpPr>
              <a:spLocks noChangeArrowheads="1"/>
            </p:cNvSpPr>
            <p:nvPr/>
          </p:nvSpPr>
          <p:spPr bwMode="auto">
            <a:xfrm>
              <a:off x="5040201" y="1967031"/>
              <a:ext cx="1657350" cy="43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hlink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轴</a:t>
              </a:r>
              <a:r>
                <a:rPr lang="en-US" altLang="zh-CN" sz="2400">
                  <a:solidFill>
                    <a:schemeClr val="hlink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: </a:t>
              </a:r>
              <a:r>
                <a:rPr lang="en-US" altLang="zh-CN" sz="2400">
                  <a:solidFill>
                    <a:srgbClr val="0000FF"/>
                  </a:solidFill>
                  <a:latin typeface="宋体" panose="02010600030101010101" pitchFamily="2" charset="-122"/>
                  <a:ea typeface="隶书" panose="02010509060101010101" pitchFamily="49" charset="-122"/>
                </a:rPr>
                <a:t>Ø</a:t>
              </a:r>
              <a:r>
                <a:rPr lang="pt-BR" altLang="zh-CN" sz="240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30e6</a:t>
              </a:r>
              <a:endPara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33528" name="Rectangle 24"/>
            <p:cNvSpPr>
              <a:spLocks noChangeArrowheads="1"/>
            </p:cNvSpPr>
            <p:nvPr/>
          </p:nvSpPr>
          <p:spPr bwMode="auto">
            <a:xfrm>
              <a:off x="8280290" y="1894007"/>
              <a:ext cx="936625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600">
                  <a:solidFill>
                    <a:schemeClr val="hlink"/>
                  </a:solidFill>
                  <a:latin typeface="Tahoma" panose="020B0604030504040204" pitchFamily="34" charset="0"/>
                </a:rPr>
                <a:t>-0.04</a:t>
              </a:r>
              <a:endParaRPr lang="en-US" altLang="zh-CN" sz="1600">
                <a:solidFill>
                  <a:schemeClr val="hlink"/>
                </a:solidFill>
                <a:latin typeface="Tahoma" panose="020B0604030504040204" pitchFamily="34" charset="0"/>
              </a:endParaRPr>
            </a:p>
            <a:p>
              <a:pPr eaLnBrk="1" hangingPunct="1">
                <a:lnSpc>
                  <a:spcPct val="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600">
                  <a:solidFill>
                    <a:schemeClr val="hlink"/>
                  </a:solidFill>
                  <a:latin typeface="Tahoma" panose="020B0604030504040204" pitchFamily="34" charset="0"/>
                </a:rPr>
                <a:t>-0.053</a:t>
              </a:r>
              <a:r>
                <a:rPr lang="zh-CN" altLang="en-US" sz="1600">
                  <a:solidFill>
                    <a:srgbClr val="0000FF"/>
                  </a:solidFill>
                  <a:latin typeface="Tahoma" panose="020B0604030504040204" pitchFamily="34" charset="0"/>
                </a:rPr>
                <a:t>　</a:t>
              </a:r>
              <a:r>
                <a:rPr lang="zh-CN" altLang="en-US" sz="2800">
                  <a:latin typeface="Tahoma" panose="020B0604030504040204" pitchFamily="34" charset="0"/>
                </a:rPr>
                <a:t>　　　　　　</a:t>
              </a:r>
              <a:endParaRPr lang="zh-CN" altLang="en-US" sz="2800">
                <a:latin typeface="Tahoma" panose="020B0604030504040204" pitchFamily="34" charset="0"/>
              </a:endParaRPr>
            </a:p>
          </p:txBody>
        </p:sp>
      </p:grpSp>
      <p:sp>
        <p:nvSpPr>
          <p:cNvPr id="533539" name="Rectangle 35"/>
          <p:cNvSpPr>
            <a:spLocks noChangeArrowheads="1"/>
          </p:cNvSpPr>
          <p:nvPr/>
        </p:nvSpPr>
        <p:spPr bwMode="auto">
          <a:xfrm>
            <a:off x="1377841" y="5949950"/>
            <a:ext cx="17287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间隙配合</a:t>
            </a:r>
            <a:endParaRPr lang="zh-CN" altLang="en-US" sz="240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533540" name="Rectangle 36"/>
          <p:cNvSpPr>
            <a:spLocks noChangeArrowheads="1"/>
          </p:cNvSpPr>
          <p:nvPr/>
        </p:nvSpPr>
        <p:spPr bwMode="auto">
          <a:xfrm>
            <a:off x="9532110" y="2810098"/>
            <a:ext cx="17272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0.094(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最大间隙</a:t>
            </a:r>
            <a:r>
              <a:rPr lang="zh-CN" altLang="en-US" sz="16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r>
              <a:rPr lang="zh-CN" altLang="en-US" sz="2800" dirty="0">
                <a:solidFill>
                  <a:srgbClr val="C00000"/>
                </a:solidFill>
                <a:latin typeface="Tahoma" panose="020B0604030504040204" pitchFamily="34" charset="0"/>
              </a:rPr>
              <a:t>　　　　　　</a:t>
            </a:r>
            <a:endParaRPr lang="zh-CN" altLang="en-US" sz="2800" dirty="0">
              <a:solidFill>
                <a:srgbClr val="C00000"/>
              </a:solidFill>
              <a:latin typeface="Tahoma" panose="020B0604030504040204" pitchFamily="34" charset="0"/>
            </a:endParaRPr>
          </a:p>
        </p:txBody>
      </p:sp>
      <p:sp>
        <p:nvSpPr>
          <p:cNvPr id="533541" name="Rectangle 37"/>
          <p:cNvSpPr>
            <a:spLocks noChangeArrowheads="1"/>
          </p:cNvSpPr>
          <p:nvPr/>
        </p:nvSpPr>
        <p:spPr bwMode="auto">
          <a:xfrm>
            <a:off x="9532110" y="3532641"/>
            <a:ext cx="17272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0.060(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最小间隙</a:t>
            </a:r>
            <a:r>
              <a:rPr lang="zh-CN" altLang="en-US" sz="16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r>
              <a:rPr lang="zh-CN" altLang="en-US" sz="2800" dirty="0">
                <a:solidFill>
                  <a:srgbClr val="C00000"/>
                </a:solidFill>
                <a:latin typeface="Tahoma" panose="020B0604030504040204" pitchFamily="34" charset="0"/>
              </a:rPr>
              <a:t>　　　　　　</a:t>
            </a:r>
            <a:endParaRPr lang="zh-CN" altLang="en-US" sz="2800" dirty="0">
              <a:solidFill>
                <a:srgbClr val="C00000"/>
              </a:solidFill>
              <a:latin typeface="Tahoma" panose="020B0604030504040204" pitchFamily="34" charset="0"/>
            </a:endParaRPr>
          </a:p>
        </p:txBody>
      </p:sp>
      <p:sp>
        <p:nvSpPr>
          <p:cNvPr id="533543" name="Rectangle 39"/>
          <p:cNvSpPr>
            <a:spLocks noChangeArrowheads="1"/>
          </p:cNvSpPr>
          <p:nvPr/>
        </p:nvSpPr>
        <p:spPr bwMode="auto">
          <a:xfrm>
            <a:off x="8661935" y="4489451"/>
            <a:ext cx="24479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C00000"/>
                </a:solidFill>
                <a:latin typeface="宋体" panose="02010600030101010101" pitchFamily="2" charset="-122"/>
              </a:rPr>
              <a:t>间隙公差</a:t>
            </a: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1800" dirty="0" err="1">
                <a:solidFill>
                  <a:srgbClr val="0000FF"/>
                </a:solidFill>
                <a:latin typeface="宋体" panose="02010600030101010101" pitchFamily="2" charset="-122"/>
              </a:rPr>
              <a:t>Tf</a:t>
            </a: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</a:rPr>
              <a:t>=0.034</a:t>
            </a:r>
            <a:r>
              <a:rPr lang="zh-CN" altLang="en-US" sz="2800" dirty="0">
                <a:latin typeface="Tahoma" panose="020B0604030504040204" pitchFamily="34" charset="0"/>
              </a:rPr>
              <a:t>　　　　　</a:t>
            </a:r>
            <a:endParaRPr lang="zh-CN" altLang="en-US" sz="2800" dirty="0">
              <a:latin typeface="Tahoma" panose="020B0604030504040204" pitchFamily="34" charset="0"/>
            </a:endParaRPr>
          </a:p>
        </p:txBody>
      </p:sp>
      <p:sp>
        <p:nvSpPr>
          <p:cNvPr id="533544" name="Rectangle 40"/>
          <p:cNvSpPr>
            <a:spLocks noChangeArrowheads="1"/>
          </p:cNvSpPr>
          <p:nvPr/>
        </p:nvSpPr>
        <p:spPr bwMode="auto">
          <a:xfrm>
            <a:off x="8446034" y="3338514"/>
            <a:ext cx="64770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 err="1">
                <a:solidFill>
                  <a:srgbClr val="C00000"/>
                </a:solidFill>
                <a:latin typeface="宋体" panose="02010600030101010101" pitchFamily="2" charset="-122"/>
              </a:rPr>
              <a:t>T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800" dirty="0">
                <a:solidFill>
                  <a:srgbClr val="C00000"/>
                </a:solidFill>
                <a:latin typeface="Tahoma" panose="020B0604030504040204" pitchFamily="34" charset="0"/>
              </a:rPr>
              <a:t>　　　　　</a:t>
            </a:r>
            <a:endParaRPr lang="zh-CN" altLang="en-US" sz="2800" dirty="0">
              <a:solidFill>
                <a:srgbClr val="C00000"/>
              </a:solidFill>
              <a:latin typeface="Tahoma" panose="020B0604030504040204" pitchFamily="34" charset="0"/>
            </a:endParaRPr>
          </a:p>
        </p:txBody>
      </p:sp>
      <p:pic>
        <p:nvPicPr>
          <p:cNvPr id="53354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78" y="3024846"/>
            <a:ext cx="3307185" cy="245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3546" name="Picture 4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640" y="2933025"/>
            <a:ext cx="12954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3547" name="Picture 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9" y="4581526"/>
            <a:ext cx="1296987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3548" name="Rectangle 44"/>
          <p:cNvSpPr>
            <a:spLocks noChangeArrowheads="1"/>
          </p:cNvSpPr>
          <p:nvPr/>
        </p:nvSpPr>
        <p:spPr bwMode="auto">
          <a:xfrm>
            <a:off x="5880100" y="3141664"/>
            <a:ext cx="86360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+0.041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533549" name="Rectangle 45"/>
          <p:cNvSpPr>
            <a:spLocks noChangeArrowheads="1"/>
          </p:cNvSpPr>
          <p:nvPr/>
        </p:nvSpPr>
        <p:spPr bwMode="auto">
          <a:xfrm>
            <a:off x="5880100" y="3644901"/>
            <a:ext cx="863600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+0.02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533550" name="Rectangle 46"/>
          <p:cNvSpPr>
            <a:spLocks noChangeArrowheads="1"/>
          </p:cNvSpPr>
          <p:nvPr/>
        </p:nvSpPr>
        <p:spPr bwMode="auto">
          <a:xfrm>
            <a:off x="5880101" y="4724401"/>
            <a:ext cx="72072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-0.04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533551" name="Rectangle 47"/>
          <p:cNvSpPr>
            <a:spLocks noChangeArrowheads="1"/>
          </p:cNvSpPr>
          <p:nvPr/>
        </p:nvSpPr>
        <p:spPr bwMode="auto">
          <a:xfrm>
            <a:off x="5880100" y="5300664"/>
            <a:ext cx="8636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-0.053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533552" name="Rectangle 48"/>
          <p:cNvSpPr>
            <a:spLocks noChangeArrowheads="1"/>
          </p:cNvSpPr>
          <p:nvPr/>
        </p:nvSpPr>
        <p:spPr bwMode="auto">
          <a:xfrm>
            <a:off x="8278668" y="2785620"/>
            <a:ext cx="7207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C0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</a:t>
            </a:r>
            <a:r>
              <a:rPr lang="zh-CN" altLang="en-US" sz="2800" dirty="0">
                <a:latin typeface="Tahoma" panose="020B0604030504040204" pitchFamily="34" charset="0"/>
              </a:rPr>
              <a:t>　　　　　　</a:t>
            </a:r>
            <a:endParaRPr lang="zh-CN" altLang="en-US" sz="2800" dirty="0">
              <a:latin typeface="Tahoma" panose="020B0604030504040204" pitchFamily="34" charset="0"/>
            </a:endParaRPr>
          </a:p>
        </p:txBody>
      </p:sp>
      <p:sp>
        <p:nvSpPr>
          <p:cNvPr id="533553" name="Rectangle 49"/>
          <p:cNvSpPr>
            <a:spLocks noChangeArrowheads="1"/>
          </p:cNvSpPr>
          <p:nvPr/>
        </p:nvSpPr>
        <p:spPr bwMode="auto">
          <a:xfrm>
            <a:off x="8278668" y="5023422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过盈</a:t>
            </a:r>
            <a:endParaRPr lang="zh-CN" altLang="en-US" sz="20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3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孔与轴配合概念</a:t>
            </a:r>
            <a:r>
              <a:rPr lang="zh-CN" altLang="en-US" kern="0" dirty="0"/>
              <a:t> </a:t>
            </a:r>
            <a:endParaRPr lang="zh-CN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3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3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3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3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15" grpId="0" animBg="1"/>
      <p:bldP spid="533516" grpId="0" animBg="1"/>
      <p:bldP spid="533539" grpId="0"/>
      <p:bldP spid="533540" grpId="0"/>
      <p:bldP spid="533541" grpId="0"/>
      <p:bldP spid="533543" grpId="0"/>
      <p:bldP spid="533544" grpId="0"/>
      <p:bldP spid="533548" grpId="0"/>
      <p:bldP spid="533549" grpId="0"/>
      <p:bldP spid="533550" grpId="0"/>
      <p:bldP spid="533551" grpId="0"/>
      <p:bldP spid="533552" grpId="0"/>
      <p:bldP spid="53355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1"/>
          <p:cNvSpPr>
            <a:spLocks noChangeArrowheads="1"/>
          </p:cNvSpPr>
          <p:nvPr/>
        </p:nvSpPr>
        <p:spPr bwMode="auto">
          <a:xfrm>
            <a:off x="1013960" y="1305860"/>
            <a:ext cx="5200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课堂测验一：孔与轴的配合概念训练 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8676" name="Rectangle 33"/>
          <p:cNvSpPr>
            <a:spLocks noChangeArrowheads="1"/>
          </p:cNvSpPr>
          <p:nvPr/>
        </p:nvSpPr>
        <p:spPr bwMode="auto">
          <a:xfrm>
            <a:off x="892629" y="1894561"/>
            <a:ext cx="11179664" cy="143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．孔与轴配合的必要条件是： </a:t>
            </a:r>
            <a:r>
              <a:rPr lang="en-US" altLang="zh-CN" sz="2400" b="1" dirty="0">
                <a:latin typeface="宋体" panose="02010600030101010101" pitchFamily="2" charset="-122"/>
              </a:rPr>
              <a:t>(    )</a:t>
            </a:r>
            <a:endParaRPr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</a:rPr>
              <a:t>．最小尺寸相同   </a:t>
            </a:r>
            <a:r>
              <a:rPr lang="en-US" altLang="zh-CN" sz="2400" b="1" dirty="0">
                <a:latin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</a:rPr>
              <a:t>．实际尺寸相同  </a:t>
            </a:r>
            <a:r>
              <a:rPr lang="en-US" altLang="zh-CN" sz="2400" b="1" dirty="0">
                <a:latin typeface="宋体" panose="02010600030101010101" pitchFamily="2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</a:rPr>
              <a:t>．最大尺寸相同   </a:t>
            </a:r>
            <a:r>
              <a:rPr lang="en-US" altLang="zh-CN" sz="2400" b="1" dirty="0">
                <a:latin typeface="宋体" panose="02010600030101010101" pitchFamily="2" charset="-122"/>
              </a:rPr>
              <a:t>D</a:t>
            </a:r>
            <a:r>
              <a:rPr lang="zh-CN" altLang="en-US" sz="2400" b="1" dirty="0">
                <a:latin typeface="宋体" panose="02010600030101010101" pitchFamily="2" charset="-122"/>
              </a:rPr>
              <a:t>．基本尺寸相同   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28677" name="Rectangle 34"/>
          <p:cNvSpPr>
            <a:spLocks noChangeArrowheads="1"/>
          </p:cNvSpPr>
          <p:nvPr/>
        </p:nvSpPr>
        <p:spPr bwMode="auto">
          <a:xfrm>
            <a:off x="435429" y="4836084"/>
            <a:ext cx="8561959" cy="11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4667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latin typeface="宋体" panose="02010600030101010101" pitchFamily="2" charset="-122"/>
              </a:rPr>
              <a:t>、画下列孔与轴的配合公差图。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Φ30H7</a:t>
            </a:r>
            <a:r>
              <a:rPr lang="zh-CN" altLang="en-US" sz="2400" b="1" dirty="0">
                <a:latin typeface="宋体" panose="02010600030101010101" pitchFamily="2" charset="-122"/>
              </a:rPr>
              <a:t>／</a:t>
            </a:r>
            <a:r>
              <a:rPr lang="en-US" altLang="zh-CN" sz="2400" b="1" dirty="0">
                <a:latin typeface="宋体" panose="02010600030101010101" pitchFamily="2" charset="-122"/>
              </a:rPr>
              <a:t>f6    </a:t>
            </a:r>
            <a:r>
              <a:rPr lang="zh-CN" altLang="pt-BR" sz="2400" b="1" dirty="0">
                <a:latin typeface="宋体" panose="02010600030101010101" pitchFamily="2" charset="-122"/>
              </a:rPr>
              <a:t>　　　　　　　　　</a:t>
            </a: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Φ30N7</a:t>
            </a:r>
            <a:r>
              <a:rPr lang="zh-CN" altLang="en-US" sz="2400" b="1" dirty="0">
                <a:latin typeface="宋体" panose="02010600030101010101" pitchFamily="2" charset="-122"/>
              </a:rPr>
              <a:t>／</a:t>
            </a:r>
            <a:r>
              <a:rPr lang="en-US" altLang="zh-CN" sz="2400" b="1" dirty="0">
                <a:latin typeface="宋体" panose="02010600030101010101" pitchFamily="2" charset="-122"/>
              </a:rPr>
              <a:t>h6</a:t>
            </a:r>
            <a:endParaRPr lang="en-US" altLang="zh-CN" sz="2400" b="1" dirty="0">
              <a:latin typeface="宋体" panose="02010600030101010101" pitchFamily="2" charset="-122"/>
            </a:endParaRPr>
          </a:p>
        </p:txBody>
      </p:sp>
      <p:sp>
        <p:nvSpPr>
          <p:cNvPr id="28678" name="Rectangle 35"/>
          <p:cNvSpPr>
            <a:spLocks noChangeArrowheads="1"/>
          </p:cNvSpPr>
          <p:nvPr/>
        </p:nvSpPr>
        <p:spPr bwMode="auto">
          <a:xfrm>
            <a:off x="435429" y="3636205"/>
            <a:ext cx="118980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4667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</a:rPr>
              <a:t>Φ30H7</a:t>
            </a:r>
            <a:r>
              <a:rPr lang="zh-CN" altLang="en-US" sz="2400" b="1" dirty="0">
                <a:latin typeface="宋体" panose="02010600030101010101" pitchFamily="2" charset="-122"/>
              </a:rPr>
              <a:t>／</a:t>
            </a:r>
            <a:r>
              <a:rPr lang="en-US" altLang="zh-CN" sz="2400" b="1" dirty="0">
                <a:latin typeface="宋体" panose="02010600030101010101" pitchFamily="2" charset="-122"/>
              </a:rPr>
              <a:t>f6 </a:t>
            </a:r>
            <a:r>
              <a:rPr lang="zh-CN" altLang="en-US" sz="2400" b="1" dirty="0">
                <a:latin typeface="宋体" panose="02010600030101010101" pitchFamily="2" charset="-122"/>
              </a:rPr>
              <a:t>的配合尺寸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，配合公差 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；             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28679" name="Rectangle 36"/>
          <p:cNvSpPr>
            <a:spLocks noChangeArrowheads="1"/>
          </p:cNvSpPr>
          <p:nvPr/>
        </p:nvSpPr>
        <p:spPr bwMode="auto">
          <a:xfrm>
            <a:off x="435429" y="4283905"/>
            <a:ext cx="11179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4667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</a:rPr>
              <a:t>Φ40N7</a:t>
            </a:r>
            <a:r>
              <a:rPr lang="zh-CN" altLang="en-US" sz="2400" b="1" dirty="0">
                <a:latin typeface="宋体" panose="02010600030101010101" pitchFamily="2" charset="-122"/>
              </a:rPr>
              <a:t>／</a:t>
            </a:r>
            <a:r>
              <a:rPr lang="en-US" altLang="zh-CN" sz="2400" b="1" dirty="0">
                <a:latin typeface="宋体" panose="02010600030101010101" pitchFamily="2" charset="-122"/>
              </a:rPr>
              <a:t>h6</a:t>
            </a:r>
            <a:r>
              <a:rPr lang="zh-CN" altLang="en-US" sz="2400" b="1" dirty="0">
                <a:latin typeface="宋体" panose="02010600030101010101" pitchFamily="2" charset="-122"/>
              </a:rPr>
              <a:t>的配合尺寸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，配合公差 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；             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孔与轴配合概念</a:t>
            </a:r>
            <a:r>
              <a:rPr lang="zh-CN" altLang="en-US" kern="0" dirty="0"/>
              <a:t> </a:t>
            </a:r>
            <a:endParaRPr lang="zh-CN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41074" y="1475719"/>
            <a:ext cx="6950075" cy="768350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4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</a:t>
            </a:r>
            <a:r>
              <a:rPr lang="zh-CN" altLang="en-US" sz="4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种类</a:t>
            </a:r>
            <a:r>
              <a:rPr lang="zh-CN" altLang="en-US" sz="4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及其</a:t>
            </a:r>
            <a:r>
              <a:rPr lang="zh-CN" altLang="en-US" sz="4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特性</a:t>
            </a:r>
            <a:endParaRPr lang="zh-CN" altLang="en-US" sz="4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715781" name="Picture 5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14" y="2232162"/>
            <a:ext cx="2071688" cy="30416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5782" name="Picture 6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539" y="2232163"/>
            <a:ext cx="2268538" cy="302418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5783" name="Rectangle 7"/>
          <p:cNvSpPr>
            <a:spLocks noChangeArrowheads="1"/>
          </p:cNvSpPr>
          <p:nvPr/>
        </p:nvSpPr>
        <p:spPr bwMode="auto">
          <a:xfrm>
            <a:off x="7469414" y="5327787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5784" name="Rectangle 8"/>
          <p:cNvSpPr>
            <a:spLocks noChangeArrowheads="1"/>
          </p:cNvSpPr>
          <p:nvPr/>
        </p:nvSpPr>
        <p:spPr bwMode="auto">
          <a:xfrm>
            <a:off x="9918927" y="5356362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5786" name="Rectangle 10"/>
          <p:cNvSpPr>
            <a:spLocks noChangeArrowheads="1"/>
          </p:cNvSpPr>
          <p:nvPr/>
        </p:nvSpPr>
        <p:spPr bwMode="auto">
          <a:xfrm>
            <a:off x="7469414" y="1584462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孔＞轴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5787" name="Rectangle 11"/>
          <p:cNvSpPr>
            <a:spLocks noChangeArrowheads="1"/>
          </p:cNvSpPr>
          <p:nvPr/>
        </p:nvSpPr>
        <p:spPr bwMode="auto">
          <a:xfrm>
            <a:off x="10061802" y="1584462"/>
            <a:ext cx="102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</a:t>
            </a:r>
            <a:r>
              <a:rPr lang="zh-CN" altLang="en-US" sz="1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＜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71578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8" y="3240224"/>
            <a:ext cx="915987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5789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927" y="3240224"/>
            <a:ext cx="107950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5792" name="Rectangle 16"/>
          <p:cNvSpPr>
            <a:spLocks noChangeArrowheads="1"/>
          </p:cNvSpPr>
          <p:nvPr/>
        </p:nvSpPr>
        <p:spPr bwMode="auto">
          <a:xfrm>
            <a:off x="1269149" y="3599793"/>
            <a:ext cx="3751348" cy="46166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、理解配合种类及其特性</a:t>
            </a:r>
            <a:endParaRPr lang="zh-CN" altLang="en-US" sz="2400" dirty="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5793" name="Rectangle 17"/>
          <p:cNvSpPr>
            <a:spLocks noChangeArrowheads="1"/>
          </p:cNvSpPr>
          <p:nvPr/>
        </p:nvSpPr>
        <p:spPr bwMode="auto">
          <a:xfrm>
            <a:off x="1269150" y="4391956"/>
            <a:ext cx="3751347" cy="46166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、能正确判断配合种类</a:t>
            </a:r>
            <a:endParaRPr lang="zh-CN" altLang="en-US" sz="2400" dirty="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49086" y="154897"/>
            <a:ext cx="1959428" cy="5526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内容提要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5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5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5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5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5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5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3" grpId="0"/>
      <p:bldP spid="715784" grpId="0"/>
      <p:bldP spid="715786" grpId="0"/>
      <p:bldP spid="71578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3" name="Rectangle 5"/>
          <p:cNvSpPr>
            <a:spLocks noChangeArrowheads="1"/>
          </p:cNvSpPr>
          <p:nvPr/>
        </p:nvSpPr>
        <p:spPr bwMode="auto">
          <a:xfrm>
            <a:off x="414339" y="1185070"/>
            <a:ext cx="37750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一）、间隙配合及</a:t>
            </a: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特性</a:t>
            </a:r>
            <a:endParaRPr lang="zh-CN" altLang="en-US" sz="28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534534" name="Rectangle 6"/>
          <p:cNvSpPr>
            <a:spLocks noChangeArrowheads="1"/>
          </p:cNvSpPr>
          <p:nvPr/>
        </p:nvSpPr>
        <p:spPr bwMode="auto">
          <a:xfrm>
            <a:off x="3245984" y="1816236"/>
            <a:ext cx="5905500" cy="19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）孔和轴装配后有间隙；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）孔公差带在轴公差带之上；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）配合公差在间隙区合格。</a:t>
            </a:r>
            <a:r>
              <a:rPr lang="zh-CN" altLang="en-US" sz="2400" b="1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400" b="1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34537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9" y="1985169"/>
            <a:ext cx="2643187" cy="473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538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4063774"/>
            <a:ext cx="3840843" cy="240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53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858" y="4086112"/>
            <a:ext cx="4294068" cy="228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54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94" y="3429000"/>
            <a:ext cx="915987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4541" name="Rectangle 13"/>
          <p:cNvSpPr>
            <a:spLocks noChangeArrowheads="1"/>
          </p:cNvSpPr>
          <p:nvPr/>
        </p:nvSpPr>
        <p:spPr bwMode="auto">
          <a:xfrm>
            <a:off x="6062662" y="386941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上</a:t>
            </a:r>
            <a:endParaRPr lang="zh-CN" altLang="en-US" sz="2400" b="1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34542" name="Rectangle 14"/>
          <p:cNvSpPr>
            <a:spLocks noChangeArrowheads="1"/>
          </p:cNvSpPr>
          <p:nvPr/>
        </p:nvSpPr>
        <p:spPr bwMode="auto">
          <a:xfrm>
            <a:off x="5610225" y="5915706"/>
            <a:ext cx="8123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下</a:t>
            </a:r>
            <a:endParaRPr lang="zh-CN" altLang="en-US" sz="2400" b="1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34543" name="Rectangle 15"/>
          <p:cNvSpPr>
            <a:spLocks noChangeArrowheads="1"/>
          </p:cNvSpPr>
          <p:nvPr/>
        </p:nvSpPr>
        <p:spPr bwMode="auto">
          <a:xfrm>
            <a:off x="3910013" y="1186657"/>
            <a:ext cx="1962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（动配合）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3648076" y="50800"/>
            <a:ext cx="69500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algn="r" eaLnBrk="1" hangingPunct="1">
              <a:defRPr/>
            </a:pPr>
            <a:endParaRPr lang="zh-CN" altLang="en-US" kern="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4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4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41" grpId="0"/>
      <p:bldP spid="5345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0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1792" y="3595688"/>
            <a:ext cx="8559800" cy="32115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间隙配合关系式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: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）最大间隙：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Xmax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Dmax</a:t>
            </a:r>
            <a:r>
              <a:rPr lang="en-US" altLang="zh-CN" sz="2800" u="sng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dmin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ES - 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ei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；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）最小间隙：</a:t>
            </a:r>
            <a:r>
              <a:rPr lang="en-US" altLang="zh-CN" sz="2800" dirty="0" err="1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Xmin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</a:t>
            </a:r>
            <a:r>
              <a:rPr lang="en-US" altLang="zh-CN" sz="2800" b="1" u="sng" dirty="0" err="1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Dmin</a:t>
            </a:r>
            <a:r>
              <a:rPr lang="en-US" altLang="zh-CN" sz="2800" u="sng" dirty="0">
                <a:solidFill>
                  <a:schemeClr val="hlink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–</a:t>
            </a:r>
            <a:r>
              <a:rPr lang="en-US" altLang="zh-CN" sz="2800" b="1" u="sng" dirty="0" err="1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dmax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EI - es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；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）配合公差（间隙公差）：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Xmax</a:t>
            </a:r>
            <a:r>
              <a:rPr lang="en-US" altLang="zh-CN" sz="2800" b="1" u="sng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Xmin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。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31748" name="Picture 15" descr="3-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094" y="4205687"/>
            <a:ext cx="3164114" cy="260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4157" y="1076236"/>
            <a:ext cx="10983686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ea typeface="方正隶书简体" panose="03000509000000000000" pitchFamily="2" charset="-122"/>
              </a:rPr>
              <a:t>间隙配合</a:t>
            </a:r>
            <a:r>
              <a:rPr lang="zh-CN" altLang="en-US" sz="2800" dirty="0">
                <a:ea typeface="方正隶书简体" panose="03000509000000000000" pitchFamily="2" charset="-122"/>
              </a:rPr>
              <a:t>主要用于孔、轴间的活动联结。间隙的作用在于贮藏润滑油，补偿温度变化引起的热变形，补偿弹性变形及制造与安装误差等。间隙的大小影响孔、轴间相对运动的活动程度。</a:t>
            </a:r>
            <a:endParaRPr lang="zh-CN" altLang="en-US" sz="2800" dirty="0"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4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89038"/>
            <a:ext cx="5040313" cy="503237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二）、过盈配合</a:t>
            </a:r>
            <a:r>
              <a:rPr lang="zh-CN" altLang="en-US" sz="2800" dirty="0">
                <a:solidFill>
                  <a:srgbClr val="0000FF"/>
                </a:solidFill>
                <a:ea typeface="方正隶书简体" panose="03000509000000000000" pitchFamily="2" charset="-122"/>
              </a:rPr>
              <a:t>及特性</a:t>
            </a:r>
            <a:endParaRPr lang="zh-CN" altLang="en-US" sz="2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52966" name="Rectangle 6"/>
          <p:cNvSpPr>
            <a:spLocks noChangeArrowheads="1"/>
          </p:cNvSpPr>
          <p:nvPr/>
        </p:nvSpPr>
        <p:spPr bwMode="auto">
          <a:xfrm>
            <a:off x="4156146" y="1623853"/>
            <a:ext cx="5688012" cy="19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）孔和轴装配后有过盈；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）孔公差带在轴公差带之下；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）配合公差在过盈区合格。</a:t>
            </a:r>
            <a:r>
              <a:rPr lang="zh-CN" altLang="en-US" sz="2400" b="1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400" b="1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52968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4" y="1844676"/>
            <a:ext cx="3251201" cy="478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6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482" y="3744689"/>
            <a:ext cx="3968518" cy="295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7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407" y="3733800"/>
            <a:ext cx="3601502" cy="295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7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84" y="3183832"/>
            <a:ext cx="1406372" cy="105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72" name="Rectangle 12"/>
          <p:cNvSpPr>
            <a:spLocks noChangeArrowheads="1"/>
          </p:cNvSpPr>
          <p:nvPr/>
        </p:nvSpPr>
        <p:spPr bwMode="auto">
          <a:xfrm>
            <a:off x="3493181" y="1116014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（紧配合或静配合）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559692" y="2441432"/>
            <a:ext cx="6294699" cy="1219200"/>
          </a:xfrm>
        </p:spPr>
        <p:txBody>
          <a:bodyPr/>
          <a:lstStyle/>
          <a:p>
            <a:r>
              <a:rPr lang="en-US" altLang="zh-CN" sz="5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5400" dirty="0">
                <a:solidFill>
                  <a:srgbClr val="7030A0"/>
                </a:solidFill>
                <a:latin typeface="Times New Roman" panose="02020603050405020304" pitchFamily="18" charset="0"/>
              </a:rPr>
              <a:t>二、极限与配合</a:t>
            </a:r>
            <a:endParaRPr lang="zh-CN" altLang="en-US" sz="5400" dirty="0">
              <a:solidFill>
                <a:srgbClr val="7030A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13" descr="03-06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14" y="4500531"/>
            <a:ext cx="4201886" cy="207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988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-359229" y="3453931"/>
            <a:ext cx="8748713" cy="3427412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 fontScale="92500"/>
          </a:bodyPr>
          <a:lstStyle/>
          <a:p>
            <a:pPr marL="0" indent="523875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过盈配合关系式</a:t>
            </a: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: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）最大过盈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b="1" u="sng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︱=︱EI- es︱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 </a:t>
            </a:r>
            <a:endParaRPr lang="zh-CN" altLang="en-US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）最小过盈：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Ymin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b="1" u="sng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︱=︱ES- 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）配合公差（过盈公差）：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Ymax-Ymin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5813" y="1033499"/>
            <a:ext cx="1129393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ea typeface="方正隶书简体" panose="03000509000000000000" pitchFamily="2" charset="-122"/>
              </a:rPr>
              <a:t>过盈配合</a:t>
            </a:r>
            <a:r>
              <a:rPr lang="zh-CN" altLang="en-US" sz="2400" dirty="0">
                <a:ea typeface="方正隶书简体" panose="03000509000000000000" pitchFamily="2" charset="-122"/>
              </a:rPr>
              <a:t>用于孔、轴间的紧固联结，不允许两者之间有相对运动。</a:t>
            </a:r>
            <a:endParaRPr lang="en-US" altLang="zh-CN" sz="2400" dirty="0">
              <a:ea typeface="方正隶书简体" panose="03000509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ea typeface="方正隶书简体" panose="03000509000000000000" pitchFamily="2" charset="-122"/>
              </a:rPr>
              <a:t>装配时，由于轴的尺寸比孔的尺寸大，要加压力或采用热胀冷缩方法进行装配。</a:t>
            </a:r>
            <a:endParaRPr lang="en-US" altLang="zh-CN" sz="2400" dirty="0">
              <a:ea typeface="方正隶书简体" panose="03000509000000000000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ea typeface="方正隶书简体" panose="03000509000000000000" pitchFamily="2" charset="-122"/>
              </a:rPr>
              <a:t>过盈配合，不另加紧固件，依靠孔、轴表面在结合时的变形，即可实现紧固联结，并可承受一定的轴向推力和圆周扭矩。</a:t>
            </a:r>
            <a:endParaRPr lang="zh-CN" altLang="en-US" sz="2400" dirty="0"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9" name="Rectangle 7"/>
          <p:cNvSpPr>
            <a:spLocks noChangeArrowheads="1"/>
          </p:cNvSpPr>
          <p:nvPr/>
        </p:nvSpPr>
        <p:spPr bwMode="auto">
          <a:xfrm>
            <a:off x="93437" y="1026319"/>
            <a:ext cx="3775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三）、过渡配合</a:t>
            </a: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及特性</a:t>
            </a:r>
            <a:endParaRPr lang="zh-CN" altLang="en-US" sz="28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535561" name="Rectangle 9"/>
          <p:cNvSpPr>
            <a:spLocks noChangeArrowheads="1"/>
          </p:cNvSpPr>
          <p:nvPr/>
        </p:nvSpPr>
        <p:spPr bwMode="auto">
          <a:xfrm>
            <a:off x="3714221" y="1481979"/>
            <a:ext cx="6876595" cy="168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）孔和轴装配后可能是间隙，也可能是过盈；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）孔与轴公差带重叠；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）配合公差在间隙和过盈区。</a:t>
            </a:r>
            <a:r>
              <a:rPr lang="zh-CN" altLang="en-US" sz="2400" b="1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400" b="1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35562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2" y="1628157"/>
            <a:ext cx="3206296" cy="497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556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6" y="3428999"/>
            <a:ext cx="3616933" cy="317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556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95" y="3428998"/>
            <a:ext cx="4835166" cy="317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556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95" y="3171031"/>
            <a:ext cx="116205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5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5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2" descr="03-0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0" r="1968"/>
          <a:stretch>
            <a:fillRect/>
          </a:stretch>
        </p:blipFill>
        <p:spPr bwMode="auto">
          <a:xfrm>
            <a:off x="3597730" y="2409920"/>
            <a:ext cx="8338457" cy="231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6583" name="Rectangle 7"/>
          <p:cNvSpPr>
            <a:spLocks noChangeArrowheads="1"/>
          </p:cNvSpPr>
          <p:nvPr/>
        </p:nvSpPr>
        <p:spPr bwMode="auto">
          <a:xfrm>
            <a:off x="-87086" y="3784348"/>
            <a:ext cx="11896227" cy="3073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indent="523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过渡配合关系式：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）最大间隙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b="1" u="sng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= ES - 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）最大过盈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b="1" u="sng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︱=︱EI- es︱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endParaRPr lang="zh-CN" altLang="en-US" sz="28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）配合公差（过渡公差）：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Xmax+Ymax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zh-CN" altLang="en-US" sz="2800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  <a:endParaRPr lang="zh-CN" altLang="en-US" sz="28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2899" y="957299"/>
            <a:ext cx="1129393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ea typeface="方正隶书简体" panose="03000509000000000000" pitchFamily="2" charset="-122"/>
              </a:rPr>
              <a:t>过渡配合</a:t>
            </a:r>
            <a:r>
              <a:rPr lang="zh-CN" altLang="en-US" sz="2400" dirty="0">
                <a:ea typeface="方正隶书简体" panose="03000509000000000000" pitchFamily="2" charset="-122"/>
              </a:rPr>
              <a:t>主要用于孔、轴间的定位联结。标准中规定的过渡配合的间隙或过盈的绝对值一般都较小，因此可以保证结合零件有很好的对中性和同轴度，并且便于拆卸和装配。</a:t>
            </a:r>
            <a:endParaRPr lang="zh-CN" altLang="en-US" sz="2400" dirty="0"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6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6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6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6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6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6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76338"/>
            <a:ext cx="4608513" cy="576262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、配合种类及特性实例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75846" name="Rectangle 6"/>
          <p:cNvSpPr>
            <a:spLocks noChangeArrowheads="1"/>
          </p:cNvSpPr>
          <p:nvPr/>
        </p:nvSpPr>
        <p:spPr bwMode="auto">
          <a:xfrm>
            <a:off x="871537" y="2085374"/>
            <a:ext cx="26122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40A8/f7</a:t>
            </a:r>
            <a:r>
              <a:rPr lang="pt-BR" altLang="zh-CN" sz="2400" dirty="0">
                <a:latin typeface="Tahoma" panose="020B0604030504040204" pitchFamily="34" charset="0"/>
              </a:rPr>
              <a:t> </a:t>
            </a:r>
            <a:endParaRPr lang="pt-BR" altLang="zh-CN" sz="2400" dirty="0">
              <a:latin typeface="Tahoma" panose="020B0604030504040204" pitchFamily="34" charset="0"/>
            </a:endParaRPr>
          </a:p>
        </p:txBody>
      </p:sp>
      <p:sp>
        <p:nvSpPr>
          <p:cNvPr id="675847" name="Rectangle 7"/>
          <p:cNvSpPr>
            <a:spLocks noChangeArrowheads="1"/>
          </p:cNvSpPr>
          <p:nvPr/>
        </p:nvSpPr>
        <p:spPr bwMode="auto">
          <a:xfrm>
            <a:off x="4872038" y="1827893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孔</a:t>
            </a:r>
            <a:r>
              <a:rPr lang="en-US" altLang="zh-CN" sz="2400" dirty="0">
                <a:latin typeface="隶书" panose="02010509060101010101" pitchFamily="49" charset="-122"/>
                <a:ea typeface="隶书" panose="02010509060101010101" pitchFamily="49" charset="-122"/>
              </a:rPr>
              <a:t>: Φ</a:t>
            </a:r>
            <a:r>
              <a:rPr lang="pt-BR" altLang="zh-CN" sz="2400" dirty="0">
                <a:latin typeface="隶书" panose="02010509060101010101" pitchFamily="49" charset="-122"/>
                <a:ea typeface="隶书" panose="02010509060101010101" pitchFamily="49" charset="-122"/>
              </a:rPr>
              <a:t>40A8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5848" name="Rectangle 8"/>
          <p:cNvSpPr>
            <a:spLocks noChangeArrowheads="1"/>
          </p:cNvSpPr>
          <p:nvPr/>
        </p:nvSpPr>
        <p:spPr bwMode="auto">
          <a:xfrm>
            <a:off x="4872039" y="2555987"/>
            <a:ext cx="1728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轴</a:t>
            </a: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 Φ</a:t>
            </a:r>
            <a:r>
              <a:rPr lang="pt-BR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40f7</a:t>
            </a:r>
            <a:endParaRPr lang="en-US" altLang="zh-CN" sz="24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5849" name="AutoShape 9"/>
          <p:cNvSpPr>
            <a:spLocks noChangeArrowheads="1"/>
          </p:cNvSpPr>
          <p:nvPr/>
        </p:nvSpPr>
        <p:spPr bwMode="auto">
          <a:xfrm rot="5400000">
            <a:off x="6959600" y="1704068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5850" name="AutoShape 10"/>
          <p:cNvSpPr>
            <a:spLocks noChangeArrowheads="1"/>
          </p:cNvSpPr>
          <p:nvPr/>
        </p:nvSpPr>
        <p:spPr bwMode="auto">
          <a:xfrm rot="5400000">
            <a:off x="6959600" y="2484549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5851" name="Rectangle 11"/>
          <p:cNvSpPr>
            <a:spLocks noChangeArrowheads="1"/>
          </p:cNvSpPr>
          <p:nvPr/>
        </p:nvSpPr>
        <p:spPr bwMode="auto">
          <a:xfrm>
            <a:off x="7535863" y="1704068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5852" name="Rectangle 12"/>
          <p:cNvSpPr>
            <a:spLocks noChangeArrowheads="1"/>
          </p:cNvSpPr>
          <p:nvPr/>
        </p:nvSpPr>
        <p:spPr bwMode="auto">
          <a:xfrm>
            <a:off x="7535863" y="2629012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5853" name="Rectangle 13"/>
          <p:cNvSpPr>
            <a:spLocks noChangeArrowheads="1"/>
          </p:cNvSpPr>
          <p:nvPr/>
        </p:nvSpPr>
        <p:spPr bwMode="auto">
          <a:xfrm>
            <a:off x="8256589" y="1632631"/>
            <a:ext cx="11525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+0.349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+0.310</a:t>
            </a:r>
            <a:r>
              <a:rPr lang="zh-CN" altLang="en-US" sz="1800" dirty="0">
                <a:solidFill>
                  <a:srgbClr val="FF0000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　　　　　　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675854" name="Rectangle 14"/>
          <p:cNvSpPr>
            <a:spLocks noChangeArrowheads="1"/>
          </p:cNvSpPr>
          <p:nvPr/>
        </p:nvSpPr>
        <p:spPr bwMode="auto">
          <a:xfrm>
            <a:off x="8183564" y="2629012"/>
            <a:ext cx="13684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-0.025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-0.050</a:t>
            </a:r>
            <a:r>
              <a:rPr lang="zh-CN" altLang="en-US" sz="1800" dirty="0">
                <a:solidFill>
                  <a:srgbClr val="FF0000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　　　　　　</a:t>
            </a:r>
            <a:endParaRPr lang="zh-CN" altLang="en-US" sz="2800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pic>
        <p:nvPicPr>
          <p:cNvPr id="675857" name="Picture 1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35" y="4129819"/>
            <a:ext cx="3619499" cy="223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861" name="Rectangle 21"/>
          <p:cNvSpPr>
            <a:spLocks noChangeArrowheads="1"/>
          </p:cNvSpPr>
          <p:nvPr/>
        </p:nvSpPr>
        <p:spPr bwMode="auto">
          <a:xfrm>
            <a:off x="3751262" y="3833812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+0.310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5862" name="Rectangle 22"/>
          <p:cNvSpPr>
            <a:spLocks noChangeArrowheads="1"/>
          </p:cNvSpPr>
          <p:nvPr/>
        </p:nvSpPr>
        <p:spPr bwMode="auto">
          <a:xfrm>
            <a:off x="3679824" y="3410780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+0.349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5863" name="Rectangle 23"/>
          <p:cNvSpPr>
            <a:spLocks noChangeArrowheads="1"/>
          </p:cNvSpPr>
          <p:nvPr/>
        </p:nvSpPr>
        <p:spPr bwMode="auto">
          <a:xfrm>
            <a:off x="3679824" y="4814887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-0.025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5864" name="Rectangle 24"/>
          <p:cNvSpPr>
            <a:spLocks noChangeArrowheads="1"/>
          </p:cNvSpPr>
          <p:nvPr/>
        </p:nvSpPr>
        <p:spPr bwMode="auto">
          <a:xfrm>
            <a:off x="3751262" y="5211724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-0.050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pic>
        <p:nvPicPr>
          <p:cNvPr id="675865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4" y="3570453"/>
            <a:ext cx="4648200" cy="285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866" name="Rectangle 26"/>
          <p:cNvSpPr>
            <a:spLocks noChangeArrowheads="1"/>
          </p:cNvSpPr>
          <p:nvPr/>
        </p:nvSpPr>
        <p:spPr bwMode="auto">
          <a:xfrm>
            <a:off x="7710035" y="3762376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0.399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5867" name="Rectangle 27"/>
          <p:cNvSpPr>
            <a:spLocks noChangeArrowheads="1"/>
          </p:cNvSpPr>
          <p:nvPr/>
        </p:nvSpPr>
        <p:spPr bwMode="auto">
          <a:xfrm>
            <a:off x="7710035" y="4265613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FF0000"/>
                </a:solidFill>
                <a:latin typeface="宋体" panose="02010600030101010101" pitchFamily="2" charset="-122"/>
              </a:rPr>
              <a:t>0.335</a:t>
            </a:r>
            <a:endParaRPr lang="en-US" altLang="zh-CN" sz="1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5868" name="Rectangle 28"/>
          <p:cNvSpPr>
            <a:spLocks noChangeArrowheads="1"/>
          </p:cNvSpPr>
          <p:nvPr/>
        </p:nvSpPr>
        <p:spPr bwMode="auto">
          <a:xfrm>
            <a:off x="6527800" y="4049713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FF0000"/>
                </a:solidFill>
                <a:latin typeface="宋体" panose="02010600030101010101" pitchFamily="2" charset="-122"/>
              </a:rPr>
              <a:t>0.064</a:t>
            </a:r>
            <a:endParaRPr lang="en-US" altLang="zh-CN" sz="180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75869" name="Rectangle 29"/>
          <p:cNvSpPr>
            <a:spLocks noChangeArrowheads="1"/>
          </p:cNvSpPr>
          <p:nvPr/>
        </p:nvSpPr>
        <p:spPr bwMode="auto">
          <a:xfrm>
            <a:off x="7392989" y="5395080"/>
            <a:ext cx="172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间隙配合</a:t>
            </a:r>
            <a:endParaRPr lang="zh-CN" altLang="en-US" sz="28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527299" y="3257549"/>
            <a:ext cx="1225550" cy="769938"/>
            <a:chOff x="2527299" y="3257549"/>
            <a:chExt cx="1225550" cy="769938"/>
          </a:xfrm>
        </p:grpSpPr>
        <p:pic>
          <p:nvPicPr>
            <p:cNvPr id="675858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299" y="3257549"/>
              <a:ext cx="1225550" cy="76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2600324" y="3624262"/>
              <a:ext cx="1079500" cy="34131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527300" y="4986338"/>
            <a:ext cx="1223963" cy="822325"/>
            <a:chOff x="2527300" y="4986338"/>
            <a:chExt cx="1223963" cy="822325"/>
          </a:xfrm>
        </p:grpSpPr>
        <p:pic>
          <p:nvPicPr>
            <p:cNvPr id="675860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300" y="4986338"/>
              <a:ext cx="122396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矩形 27"/>
            <p:cNvSpPr/>
            <p:nvPr/>
          </p:nvSpPr>
          <p:spPr>
            <a:xfrm>
              <a:off x="2600324" y="5023644"/>
              <a:ext cx="1150938" cy="34131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5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5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5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5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5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5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5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5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47" grpId="0"/>
      <p:bldP spid="675848" grpId="0"/>
      <p:bldP spid="675849" grpId="0" animBg="1"/>
      <p:bldP spid="675850" grpId="0" animBg="1"/>
      <p:bldP spid="675851" grpId="0"/>
      <p:bldP spid="675852" grpId="0"/>
      <p:bldP spid="675853" grpId="0"/>
      <p:bldP spid="675854" grpId="0"/>
      <p:bldP spid="675861" grpId="0"/>
      <p:bldP spid="675862" grpId="0"/>
      <p:bldP spid="675863" grpId="0"/>
      <p:bldP spid="675864" grpId="0"/>
      <p:bldP spid="675866" grpId="0"/>
      <p:bldP spid="675867" grpId="0"/>
      <p:bldP spid="675868" grpId="0"/>
      <p:bldP spid="6758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9983" y="1068876"/>
            <a:ext cx="10787743" cy="1873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不论对间隙配合、过盈配合或过渡配合，</a:t>
            </a:r>
            <a:r>
              <a:rPr lang="zh-CN" altLang="en-US" sz="2400" b="1" dirty="0">
                <a:solidFill>
                  <a:srgbClr val="C00000"/>
                </a:solidFill>
              </a:rPr>
              <a:t>配合公差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f</a:t>
            </a:r>
            <a:r>
              <a:rPr lang="zh-CN" altLang="en-US" sz="2400" dirty="0"/>
              <a:t>都等于孔公差</a:t>
            </a:r>
            <a:r>
              <a:rPr lang="en-US" altLang="zh-CN" sz="2400" dirty="0"/>
              <a:t>T </a:t>
            </a:r>
            <a:r>
              <a:rPr lang="en-US" altLang="zh-CN" sz="2400" baseline="-25000" dirty="0"/>
              <a:t>H </a:t>
            </a:r>
            <a:r>
              <a:rPr lang="zh-CN" altLang="en-US" sz="2400" dirty="0"/>
              <a:t>与轴公差</a:t>
            </a:r>
            <a:r>
              <a:rPr lang="en-US" altLang="zh-CN" sz="2400" dirty="0"/>
              <a:t>T </a:t>
            </a:r>
            <a:r>
              <a:rPr lang="en-US" altLang="zh-CN" sz="2400" baseline="-25000" dirty="0"/>
              <a:t>S </a:t>
            </a:r>
            <a:r>
              <a:rPr lang="zh-CN" altLang="en-US" sz="2400" dirty="0"/>
              <a:t>之和，即：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6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                                  T </a:t>
            </a:r>
            <a:r>
              <a:rPr lang="en-US" altLang="zh-CN" sz="2400" baseline="-25000" dirty="0"/>
              <a:t>f </a:t>
            </a:r>
            <a:r>
              <a:rPr lang="en-US" altLang="zh-CN" sz="2400" dirty="0"/>
              <a:t>= T </a:t>
            </a:r>
            <a:r>
              <a:rPr lang="en-US" altLang="zh-CN" sz="2400" baseline="-25000" dirty="0"/>
              <a:t>H</a:t>
            </a:r>
            <a:r>
              <a:rPr lang="en-US" altLang="zh-CN" sz="2400" dirty="0"/>
              <a:t> + T </a:t>
            </a:r>
            <a:r>
              <a:rPr lang="en-US" altLang="zh-CN" sz="2400" baseline="-25000" dirty="0"/>
              <a:t>S </a:t>
            </a:r>
            <a:endParaRPr lang="zh-CN" altLang="en-US" sz="2400" baseline="-25000" dirty="0"/>
          </a:p>
        </p:txBody>
      </p:sp>
      <p:sp>
        <p:nvSpPr>
          <p:cNvPr id="4" name="矩形 3"/>
          <p:cNvSpPr/>
          <p:nvPr/>
        </p:nvSpPr>
        <p:spPr>
          <a:xfrm>
            <a:off x="359227" y="3136758"/>
            <a:ext cx="10929257" cy="348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配合公差表示配合的精确程度，是使用要求，即设计要求；而孔公差与轴公差分别表示孔、轴加工的精确程度，是制造要求，即工艺要求；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使用要求或设计要求提高，即</a:t>
            </a:r>
            <a:r>
              <a:rPr lang="en-US" altLang="zh-CN" sz="2400" dirty="0"/>
              <a:t>T </a:t>
            </a:r>
            <a:r>
              <a:rPr lang="en-US" altLang="zh-CN" sz="2400" baseline="-25000" dirty="0"/>
              <a:t>f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减小，则（</a:t>
            </a:r>
            <a:r>
              <a:rPr lang="en-US" altLang="zh-CN" sz="2400" dirty="0"/>
              <a:t>T </a:t>
            </a:r>
            <a:r>
              <a:rPr lang="en-US" altLang="zh-CN" sz="2400" baseline="-25000" dirty="0"/>
              <a:t>H</a:t>
            </a:r>
            <a:r>
              <a:rPr lang="en-US" altLang="zh-CN" sz="2400" dirty="0"/>
              <a:t> + T </a:t>
            </a:r>
            <a:r>
              <a:rPr lang="en-US" altLang="zh-CN" sz="2400" baseline="-25000" dirty="0"/>
              <a:t>S</a:t>
            </a:r>
            <a:r>
              <a:rPr lang="zh-CN" altLang="en-US" sz="2400" dirty="0"/>
              <a:t>）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也要减小，即制造要求或工艺要求提高，加工将更困难，制造成本也将提高。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“公差”的实质：反映机器零件的使用要求与制造要求之间的矛盾，或设计要求与工艺要求的矛盾。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869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9" y="4641057"/>
            <a:ext cx="2990850" cy="18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6876" name="Rectangle 12"/>
          <p:cNvSpPr>
            <a:spLocks noChangeArrowheads="1"/>
          </p:cNvSpPr>
          <p:nvPr/>
        </p:nvSpPr>
        <p:spPr bwMode="auto">
          <a:xfrm>
            <a:off x="905700" y="1359117"/>
            <a:ext cx="25731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36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40H8</a:t>
            </a:r>
            <a:r>
              <a:rPr lang="pt-BR" altLang="zh-CN" sz="36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/zb7</a:t>
            </a:r>
            <a:r>
              <a:rPr lang="pt-BR" altLang="zh-CN" sz="2400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endParaRPr lang="pt-BR" altLang="zh-CN" sz="2400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676877" name="Rectangle 13"/>
          <p:cNvSpPr>
            <a:spLocks noChangeArrowheads="1"/>
          </p:cNvSpPr>
          <p:nvPr/>
        </p:nvSpPr>
        <p:spPr bwMode="auto">
          <a:xfrm>
            <a:off x="4461785" y="1296192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孔</a:t>
            </a:r>
            <a:r>
              <a:rPr lang="en-US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en-US" altLang="zh-CN" sz="240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40H8</a:t>
            </a:r>
            <a:endParaRPr lang="en-US" altLang="zh-CN" sz="240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6878" name="Rectangle 14"/>
          <p:cNvSpPr>
            <a:spLocks noChangeArrowheads="1"/>
          </p:cNvSpPr>
          <p:nvPr/>
        </p:nvSpPr>
        <p:spPr bwMode="auto">
          <a:xfrm>
            <a:off x="4499660" y="2189955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 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40zb7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6879" name="AutoShape 15"/>
          <p:cNvSpPr>
            <a:spLocks noChangeArrowheads="1"/>
          </p:cNvSpPr>
          <p:nvPr/>
        </p:nvSpPr>
        <p:spPr bwMode="auto">
          <a:xfrm rot="5400000">
            <a:off x="6620785" y="129619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6880" name="Rectangle 16"/>
          <p:cNvSpPr>
            <a:spLocks noChangeArrowheads="1"/>
          </p:cNvSpPr>
          <p:nvPr/>
        </p:nvSpPr>
        <p:spPr bwMode="auto">
          <a:xfrm>
            <a:off x="7125610" y="1367630"/>
            <a:ext cx="100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6881" name="Rectangle 17"/>
          <p:cNvSpPr>
            <a:spLocks noChangeArrowheads="1"/>
          </p:cNvSpPr>
          <p:nvPr/>
        </p:nvSpPr>
        <p:spPr bwMode="auto">
          <a:xfrm>
            <a:off x="7090460" y="2262980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6882" name="AutoShape 18"/>
          <p:cNvSpPr>
            <a:spLocks noChangeArrowheads="1"/>
          </p:cNvSpPr>
          <p:nvPr/>
        </p:nvSpPr>
        <p:spPr bwMode="auto">
          <a:xfrm rot="5400000">
            <a:off x="6585635" y="2189955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6883" name="Rectangle 19"/>
          <p:cNvSpPr>
            <a:spLocks noChangeArrowheads="1"/>
          </p:cNvSpPr>
          <p:nvPr/>
        </p:nvSpPr>
        <p:spPr bwMode="auto">
          <a:xfrm>
            <a:off x="7919360" y="1296193"/>
            <a:ext cx="11493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+0.039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676884" name="Rectangle 20"/>
          <p:cNvSpPr>
            <a:spLocks noChangeArrowheads="1"/>
          </p:cNvSpPr>
          <p:nvPr/>
        </p:nvSpPr>
        <p:spPr bwMode="auto">
          <a:xfrm>
            <a:off x="7884211" y="2189956"/>
            <a:ext cx="12223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+0.225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+0.2</a:t>
            </a:r>
            <a:r>
              <a:rPr lang="zh-CN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676886" name="Rectangle 22"/>
          <p:cNvSpPr>
            <a:spLocks noChangeArrowheads="1"/>
          </p:cNvSpPr>
          <p:nvPr/>
        </p:nvSpPr>
        <p:spPr bwMode="auto">
          <a:xfrm>
            <a:off x="2311401" y="4685506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6887" name="Rectangle 23"/>
          <p:cNvSpPr>
            <a:spLocks noChangeArrowheads="1"/>
          </p:cNvSpPr>
          <p:nvPr/>
        </p:nvSpPr>
        <p:spPr bwMode="auto">
          <a:xfrm>
            <a:off x="1878014" y="4137819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+0.039</a:t>
            </a:r>
            <a:endParaRPr lang="en-US" altLang="zh-CN" sz="18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6889" name="Rectangle 25"/>
          <p:cNvSpPr>
            <a:spLocks noChangeArrowheads="1"/>
          </p:cNvSpPr>
          <p:nvPr/>
        </p:nvSpPr>
        <p:spPr bwMode="auto">
          <a:xfrm>
            <a:off x="4038601" y="3704431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chemeClr val="hlink"/>
                </a:solidFill>
                <a:latin typeface="宋体" panose="02010600030101010101" pitchFamily="2" charset="-122"/>
              </a:rPr>
              <a:t>+0.2</a:t>
            </a:r>
            <a:endParaRPr lang="en-US" altLang="zh-CN" sz="16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6890" name="Rectangle 26"/>
          <p:cNvSpPr>
            <a:spLocks noChangeArrowheads="1"/>
          </p:cNvSpPr>
          <p:nvPr/>
        </p:nvSpPr>
        <p:spPr bwMode="auto">
          <a:xfrm>
            <a:off x="4038601" y="3272631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hlink"/>
                </a:solidFill>
                <a:latin typeface="宋体" panose="02010600030101010101" pitchFamily="2" charset="-122"/>
              </a:rPr>
              <a:t>+0.225</a:t>
            </a:r>
            <a:endParaRPr lang="en-US" altLang="zh-CN" sz="16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676891" name="Picture 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31" y="3429000"/>
            <a:ext cx="2844800" cy="232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6892" name="Rectangle 28"/>
          <p:cNvSpPr>
            <a:spLocks noChangeArrowheads="1"/>
          </p:cNvSpPr>
          <p:nvPr/>
        </p:nvSpPr>
        <p:spPr bwMode="auto">
          <a:xfrm>
            <a:off x="7681913" y="5965826"/>
            <a:ext cx="1728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过盈配合</a:t>
            </a:r>
            <a:endParaRPr lang="zh-CN" altLang="en-US" sz="28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676893" name="Rectangle 29"/>
          <p:cNvSpPr>
            <a:spLocks noChangeArrowheads="1"/>
          </p:cNvSpPr>
          <p:nvPr/>
        </p:nvSpPr>
        <p:spPr bwMode="auto">
          <a:xfrm>
            <a:off x="8184018" y="5202237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0.225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6894" name="Rectangle 30"/>
          <p:cNvSpPr>
            <a:spLocks noChangeArrowheads="1"/>
          </p:cNvSpPr>
          <p:nvPr/>
        </p:nvSpPr>
        <p:spPr bwMode="auto">
          <a:xfrm>
            <a:off x="8184018" y="4625974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0.161</a:t>
            </a:r>
            <a:endParaRPr lang="en-US" altLang="zh-CN" sz="18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6895" name="Rectangle 31"/>
          <p:cNvSpPr>
            <a:spLocks noChangeArrowheads="1"/>
          </p:cNvSpPr>
          <p:nvPr/>
        </p:nvSpPr>
        <p:spPr bwMode="auto">
          <a:xfrm>
            <a:off x="7320418" y="4913312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0.064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70176" y="2769394"/>
            <a:ext cx="1368426" cy="1368425"/>
            <a:chOff x="2670176" y="2769394"/>
            <a:chExt cx="1368426" cy="1368425"/>
          </a:xfrm>
        </p:grpSpPr>
        <p:pic>
          <p:nvPicPr>
            <p:cNvPr id="676897" name="Picture 3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177" y="2769394"/>
              <a:ext cx="1368425" cy="136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2670176" y="3488532"/>
              <a:ext cx="1296988" cy="50482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670176" y="4267993"/>
            <a:ext cx="1296988" cy="1517651"/>
            <a:chOff x="2670176" y="4267993"/>
            <a:chExt cx="1296988" cy="1517651"/>
          </a:xfrm>
        </p:grpSpPr>
        <p:pic>
          <p:nvPicPr>
            <p:cNvPr id="676898" name="Picture 3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540" y="5217319"/>
              <a:ext cx="649287" cy="56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组合 4"/>
            <p:cNvGrpSpPr/>
            <p:nvPr/>
          </p:nvGrpSpPr>
          <p:grpSpPr>
            <a:xfrm>
              <a:off x="2670176" y="4267993"/>
              <a:ext cx="1296988" cy="846139"/>
              <a:chOff x="2670176" y="4267993"/>
              <a:chExt cx="1296988" cy="846139"/>
            </a:xfrm>
          </p:grpSpPr>
          <p:pic>
            <p:nvPicPr>
              <p:cNvPr id="676896" name="Picture 3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76" y="4267993"/>
                <a:ext cx="1296988" cy="846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矩形 2"/>
              <p:cNvSpPr/>
              <p:nvPr/>
            </p:nvSpPr>
            <p:spPr>
              <a:xfrm>
                <a:off x="2747965" y="4366419"/>
                <a:ext cx="1184275" cy="747713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6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6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6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6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6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6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77" grpId="0"/>
      <p:bldP spid="676878" grpId="0"/>
      <p:bldP spid="676879" grpId="0" animBg="1"/>
      <p:bldP spid="676880" grpId="0"/>
      <p:bldP spid="676881" grpId="0"/>
      <p:bldP spid="676882" grpId="0" animBg="1"/>
      <p:bldP spid="676883" grpId="0"/>
      <p:bldP spid="676884" grpId="0"/>
      <p:bldP spid="676886" grpId="0"/>
      <p:bldP spid="676887" grpId="0"/>
      <p:bldP spid="676889" grpId="0"/>
      <p:bldP spid="676890" grpId="0"/>
      <p:bldP spid="676892" grpId="0"/>
      <p:bldP spid="676893" grpId="0"/>
      <p:bldP spid="676894" grpId="0"/>
      <p:bldP spid="6768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894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19" y="4287044"/>
            <a:ext cx="2990850" cy="18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7900" name="Rectangle 12"/>
          <p:cNvSpPr>
            <a:spLocks noChangeArrowheads="1"/>
          </p:cNvSpPr>
          <p:nvPr/>
        </p:nvSpPr>
        <p:spPr bwMode="auto">
          <a:xfrm>
            <a:off x="4486273" y="1495313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孔</a:t>
            </a:r>
            <a:r>
              <a:rPr lang="en-US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en-US" altLang="zh-CN" sz="240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40H8</a:t>
            </a:r>
            <a:endParaRPr lang="en-US" altLang="zh-CN" sz="240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7901" name="Rectangle 13"/>
          <p:cNvSpPr>
            <a:spLocks noChangeArrowheads="1"/>
          </p:cNvSpPr>
          <p:nvPr/>
        </p:nvSpPr>
        <p:spPr bwMode="auto">
          <a:xfrm>
            <a:off x="4559298" y="2204924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 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40k7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7902" name="AutoShape 14"/>
          <p:cNvSpPr>
            <a:spLocks noChangeArrowheads="1"/>
          </p:cNvSpPr>
          <p:nvPr/>
        </p:nvSpPr>
        <p:spPr bwMode="auto">
          <a:xfrm rot="5400000">
            <a:off x="6575423" y="1476263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7903" name="Rectangle 15"/>
          <p:cNvSpPr>
            <a:spLocks noChangeArrowheads="1"/>
          </p:cNvSpPr>
          <p:nvPr/>
        </p:nvSpPr>
        <p:spPr bwMode="auto">
          <a:xfrm>
            <a:off x="7078662" y="1547700"/>
            <a:ext cx="985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7904" name="Rectangle 16"/>
          <p:cNvSpPr>
            <a:spLocks noChangeArrowheads="1"/>
          </p:cNvSpPr>
          <p:nvPr/>
        </p:nvSpPr>
        <p:spPr bwMode="auto">
          <a:xfrm>
            <a:off x="7150099" y="2277949"/>
            <a:ext cx="91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7905" name="AutoShape 17"/>
          <p:cNvSpPr>
            <a:spLocks noChangeArrowheads="1"/>
          </p:cNvSpPr>
          <p:nvPr/>
        </p:nvSpPr>
        <p:spPr bwMode="auto">
          <a:xfrm rot="5400000">
            <a:off x="6575423" y="2204924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7907" name="Rectangle 19"/>
          <p:cNvSpPr>
            <a:spLocks noChangeArrowheads="1"/>
          </p:cNvSpPr>
          <p:nvPr/>
        </p:nvSpPr>
        <p:spPr bwMode="auto">
          <a:xfrm>
            <a:off x="7942262" y="2277949"/>
            <a:ext cx="11525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+0.027</a:t>
            </a:r>
            <a:endParaRPr lang="en-US" altLang="zh-CN" sz="1800" dirty="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+0.020</a:t>
            </a:r>
            <a:r>
              <a:rPr lang="zh-CN" altLang="en-US" sz="1800" dirty="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 dirty="0">
                <a:latin typeface="Tahoma" panose="020B0604030504040204" pitchFamily="34" charset="0"/>
              </a:rPr>
              <a:t>　　　　　　</a:t>
            </a:r>
            <a:endParaRPr lang="zh-CN" altLang="en-US" sz="2800" dirty="0">
              <a:latin typeface="Tahoma" panose="020B0604030504040204" pitchFamily="34" charset="0"/>
            </a:endParaRPr>
          </a:p>
        </p:txBody>
      </p:sp>
      <p:sp>
        <p:nvSpPr>
          <p:cNvPr id="677908" name="Rectangle 20"/>
          <p:cNvSpPr>
            <a:spLocks noChangeArrowheads="1"/>
          </p:cNvSpPr>
          <p:nvPr/>
        </p:nvSpPr>
        <p:spPr bwMode="auto">
          <a:xfrm>
            <a:off x="746919" y="1464249"/>
            <a:ext cx="29908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36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40H8</a:t>
            </a:r>
            <a:r>
              <a:rPr lang="pt-BR" altLang="zh-CN" sz="36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/k7</a:t>
            </a:r>
            <a:r>
              <a:rPr lang="pt-BR" altLang="zh-CN" sz="2400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endParaRPr lang="pt-BR" altLang="zh-CN" sz="2400" dirty="0">
              <a:solidFill>
                <a:srgbClr val="0000FF"/>
              </a:solidFill>
              <a:latin typeface="Tahoma" panose="020B0604030504040204" pitchFamily="34" charset="0"/>
            </a:endParaRPr>
          </a:p>
        </p:txBody>
      </p:sp>
      <p:sp>
        <p:nvSpPr>
          <p:cNvPr id="677912" name="Rectangle 24"/>
          <p:cNvSpPr>
            <a:spLocks noChangeArrowheads="1"/>
          </p:cNvSpPr>
          <p:nvPr/>
        </p:nvSpPr>
        <p:spPr bwMode="auto">
          <a:xfrm>
            <a:off x="7942262" y="1403238"/>
            <a:ext cx="11525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+0.039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677913" name="Rectangle 25"/>
          <p:cNvSpPr>
            <a:spLocks noChangeArrowheads="1"/>
          </p:cNvSpPr>
          <p:nvPr/>
        </p:nvSpPr>
        <p:spPr bwMode="auto">
          <a:xfrm>
            <a:off x="4080215" y="4215606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+0.020</a:t>
            </a:r>
            <a:endParaRPr lang="en-US" altLang="zh-CN" sz="18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7914" name="Rectangle 26"/>
          <p:cNvSpPr>
            <a:spLocks noChangeArrowheads="1"/>
          </p:cNvSpPr>
          <p:nvPr/>
        </p:nvSpPr>
        <p:spPr bwMode="auto">
          <a:xfrm>
            <a:off x="4007190" y="3710781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+0.027</a:t>
            </a:r>
            <a:endParaRPr lang="en-US" altLang="zh-CN" sz="18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7915" name="Rectangle 27"/>
          <p:cNvSpPr>
            <a:spLocks noChangeArrowheads="1"/>
          </p:cNvSpPr>
          <p:nvPr/>
        </p:nvSpPr>
        <p:spPr bwMode="auto">
          <a:xfrm>
            <a:off x="1372394" y="3467893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+0.039</a:t>
            </a:r>
            <a:endParaRPr lang="en-US" altLang="zh-CN" sz="18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7916" name="Rectangle 28"/>
          <p:cNvSpPr>
            <a:spLocks noChangeArrowheads="1"/>
          </p:cNvSpPr>
          <p:nvPr/>
        </p:nvSpPr>
        <p:spPr bwMode="auto">
          <a:xfrm>
            <a:off x="1804194" y="433149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endParaRPr lang="en-US" altLang="zh-CN" sz="18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677917" name="Picture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3494881"/>
            <a:ext cx="4029075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7918" name="Rectangle 30"/>
          <p:cNvSpPr>
            <a:spLocks noChangeArrowheads="1"/>
          </p:cNvSpPr>
          <p:nvPr/>
        </p:nvSpPr>
        <p:spPr bwMode="auto">
          <a:xfrm>
            <a:off x="8410574" y="4044155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0.019</a:t>
            </a:r>
            <a:endParaRPr lang="en-US" altLang="zh-CN" sz="18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7919" name="Rectangle 31"/>
          <p:cNvSpPr>
            <a:spLocks noChangeArrowheads="1"/>
          </p:cNvSpPr>
          <p:nvPr/>
        </p:nvSpPr>
        <p:spPr bwMode="auto">
          <a:xfrm>
            <a:off x="8410574" y="4763293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0.027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7920" name="Rectangle 32"/>
          <p:cNvSpPr>
            <a:spLocks noChangeArrowheads="1"/>
          </p:cNvSpPr>
          <p:nvPr/>
        </p:nvSpPr>
        <p:spPr bwMode="auto">
          <a:xfrm>
            <a:off x="7186612" y="4187030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0.046</a:t>
            </a:r>
            <a:endParaRPr lang="en-US" altLang="zh-CN" sz="18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77921" name="Rectangle 33"/>
          <p:cNvSpPr>
            <a:spLocks noChangeArrowheads="1"/>
          </p:cNvSpPr>
          <p:nvPr/>
        </p:nvSpPr>
        <p:spPr bwMode="auto">
          <a:xfrm>
            <a:off x="7606505" y="5783896"/>
            <a:ext cx="1871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过渡配合</a:t>
            </a:r>
            <a:endParaRPr lang="zh-CN" altLang="en-US" sz="28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021681" y="3782218"/>
            <a:ext cx="935038" cy="1649413"/>
            <a:chOff x="2021681" y="3782218"/>
            <a:chExt cx="935038" cy="1649413"/>
          </a:xfrm>
        </p:grpSpPr>
        <p:pic>
          <p:nvPicPr>
            <p:cNvPr id="677909" name="Picture 2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681" y="3782218"/>
              <a:ext cx="935038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7910" name="Picture 2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120" y="4863306"/>
              <a:ext cx="649287" cy="56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2021681" y="3926680"/>
              <a:ext cx="901700" cy="84613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216615" y="3494881"/>
            <a:ext cx="822326" cy="1020763"/>
            <a:chOff x="3216615" y="3494881"/>
            <a:chExt cx="822326" cy="1020763"/>
          </a:xfrm>
        </p:grpSpPr>
        <p:pic>
          <p:nvPicPr>
            <p:cNvPr id="677922" name="Picture 3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616" y="3494881"/>
              <a:ext cx="822325" cy="1020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矩形 2"/>
            <p:cNvSpPr/>
            <p:nvPr/>
          </p:nvSpPr>
          <p:spPr>
            <a:xfrm>
              <a:off x="3216615" y="4066607"/>
              <a:ext cx="822325" cy="43814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7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7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7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7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7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7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900" grpId="0"/>
      <p:bldP spid="677901" grpId="0"/>
      <p:bldP spid="677902" grpId="0" animBg="1"/>
      <p:bldP spid="677903" grpId="0"/>
      <p:bldP spid="677904" grpId="0"/>
      <p:bldP spid="677905" grpId="0" animBg="1"/>
      <p:bldP spid="677907" grpId="0"/>
      <p:bldP spid="677912" grpId="0"/>
      <p:bldP spid="677913" grpId="0"/>
      <p:bldP spid="677914" grpId="0"/>
      <p:bldP spid="677915" grpId="0"/>
      <p:bldP spid="677916" grpId="0"/>
      <p:bldP spid="677918" grpId="0"/>
      <p:bldP spid="677919" grpId="0"/>
      <p:bldP spid="677920" grpId="0"/>
      <p:bldP spid="6779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8" name="Rectangle 4"/>
          <p:cNvSpPr>
            <a:spLocks noChangeArrowheads="1"/>
          </p:cNvSpPr>
          <p:nvPr/>
        </p:nvSpPr>
        <p:spPr bwMode="auto">
          <a:xfrm>
            <a:off x="4789489" y="1051580"/>
            <a:ext cx="1363662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小 结</a:t>
            </a:r>
            <a:endParaRPr lang="zh-CN" altLang="en-US" sz="4000" dirty="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97349" name="Rectangle 5"/>
          <p:cNvSpPr>
            <a:spLocks noChangeArrowheads="1"/>
          </p:cNvSpPr>
          <p:nvPr/>
        </p:nvSpPr>
        <p:spPr bwMode="auto">
          <a:xfrm>
            <a:off x="1760538" y="2039028"/>
            <a:ext cx="25490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、配合种类：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97350" name="Rectangle 6"/>
          <p:cNvSpPr>
            <a:spLocks noChangeArrowheads="1"/>
          </p:cNvSpPr>
          <p:nvPr/>
        </p:nvSpPr>
        <p:spPr bwMode="auto">
          <a:xfrm>
            <a:off x="8529638" y="2039028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97351" name="Rectangle 7"/>
          <p:cNvSpPr>
            <a:spLocks noChangeArrowheads="1"/>
          </p:cNvSpPr>
          <p:nvPr/>
        </p:nvSpPr>
        <p:spPr bwMode="auto">
          <a:xfrm>
            <a:off x="4424363" y="2039028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</a:t>
            </a:r>
            <a:endParaRPr lang="zh-CN" altLang="en-US" sz="2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97352" name="Rectangle 8"/>
          <p:cNvSpPr>
            <a:spLocks noChangeArrowheads="1"/>
          </p:cNvSpPr>
          <p:nvPr/>
        </p:nvSpPr>
        <p:spPr bwMode="auto">
          <a:xfrm>
            <a:off x="6513513" y="2039028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</a:t>
            </a:r>
            <a:endParaRPr lang="zh-CN" altLang="en-US" sz="2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97355" name="Rectangle 11"/>
          <p:cNvSpPr>
            <a:spLocks noChangeArrowheads="1"/>
          </p:cNvSpPr>
          <p:nvPr/>
        </p:nvSpPr>
        <p:spPr bwMode="auto">
          <a:xfrm>
            <a:off x="1774772" y="3546803"/>
            <a:ext cx="22765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、配合特性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:</a:t>
            </a:r>
            <a:endParaRPr lang="en-US" altLang="zh-CN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97356" name="Picture 12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6" y="3059114"/>
            <a:ext cx="2016125" cy="151288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7357" name="Picture 13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51" y="3059113"/>
            <a:ext cx="2016125" cy="14986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7358" name="Picture 14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3059113"/>
            <a:ext cx="1728788" cy="15176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7359" name="Rectangle 15"/>
          <p:cNvSpPr>
            <a:spLocks noChangeArrowheads="1"/>
          </p:cNvSpPr>
          <p:nvPr/>
        </p:nvSpPr>
        <p:spPr bwMode="auto">
          <a:xfrm>
            <a:off x="4568825" y="460057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上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下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97360" name="Rectangle 16"/>
          <p:cNvSpPr>
            <a:spLocks noChangeArrowheads="1"/>
          </p:cNvSpPr>
          <p:nvPr/>
        </p:nvSpPr>
        <p:spPr bwMode="auto">
          <a:xfrm>
            <a:off x="6729413" y="460057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上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下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97362" name="Rectangle 18"/>
          <p:cNvSpPr>
            <a:spLocks noChangeArrowheads="1"/>
          </p:cNvSpPr>
          <p:nvPr/>
        </p:nvSpPr>
        <p:spPr bwMode="auto">
          <a:xfrm>
            <a:off x="8888413" y="4659314"/>
            <a:ext cx="8915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重 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叠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97363" name="Rectangle 19"/>
          <p:cNvSpPr>
            <a:spLocks noChangeArrowheads="1"/>
          </p:cNvSpPr>
          <p:nvPr/>
        </p:nvSpPr>
        <p:spPr bwMode="auto">
          <a:xfrm>
            <a:off x="1724706" y="5609900"/>
            <a:ext cx="649889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、根据公差带的位置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可判断配合特性！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2" y="1123225"/>
            <a:ext cx="5210963" cy="2458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2" y="3995077"/>
            <a:ext cx="5271419" cy="25473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761" y="3995077"/>
            <a:ext cx="5234752" cy="2400901"/>
          </a:xfrm>
          <a:prstGeom prst="rect">
            <a:avLst/>
          </a:prstGeom>
        </p:spPr>
      </p:pic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90" y="1155683"/>
            <a:ext cx="2002886" cy="242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/>
          <p:cNvSpPr txBox="1">
            <a:spLocks noChangeArrowheads="1"/>
          </p:cNvSpPr>
          <p:nvPr/>
        </p:nvSpPr>
        <p:spPr bwMode="auto">
          <a:xfrm>
            <a:off x="305705" y="1400031"/>
            <a:ext cx="1063443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例：组成配合的孔和轴在零件图上标注的公称尺寸和极限偏差分别为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: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40963" name="Object 18"/>
          <p:cNvGraphicFramePr>
            <a:graphicFrameLocks noChangeAspect="1"/>
          </p:cNvGraphicFramePr>
          <p:nvPr/>
        </p:nvGraphicFramePr>
        <p:xfrm>
          <a:off x="2062390" y="2595140"/>
          <a:ext cx="2765425" cy="604838"/>
        </p:xfrm>
        <a:graphic>
          <a:graphicData uri="http://schemas.openxmlformats.org/presentationml/2006/ole"/>
        </a:graphic>
      </p:graphicFrame>
      <p:graphicFrame>
        <p:nvGraphicFramePr>
          <p:cNvPr id="40964" name="Object 19"/>
          <p:cNvGraphicFramePr>
            <a:graphicFrameLocks noChangeAspect="1"/>
          </p:cNvGraphicFramePr>
          <p:nvPr/>
        </p:nvGraphicFramePr>
        <p:xfrm>
          <a:off x="6174015" y="2580934"/>
          <a:ext cx="3103563" cy="630238"/>
        </p:xfrm>
        <a:graphic>
          <a:graphicData uri="http://schemas.openxmlformats.org/presentationml/2006/ole"/>
        </a:graphic>
      </p:graphicFrame>
      <p:sp>
        <p:nvSpPr>
          <p:cNvPr id="40965" name="Text Box 20"/>
          <p:cNvSpPr txBox="1">
            <a:spLocks noChangeArrowheads="1"/>
          </p:cNvSpPr>
          <p:nvPr/>
        </p:nvSpPr>
        <p:spPr bwMode="auto">
          <a:xfrm>
            <a:off x="632277" y="5297487"/>
            <a:ext cx="9385300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       </a:t>
            </a:r>
            <a:r>
              <a:rPr lang="zh-CN" altLang="en-US" sz="2400" b="1" dirty="0">
                <a:solidFill>
                  <a:srgbClr val="000000"/>
                </a:solidFill>
              </a:rPr>
              <a:t>试计算该配合的最大间隙、最大过盈、平均间隙或平均过盈及配合公差，并画出孔、轴公差带示意图。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0966" name="Object 22"/>
          <p:cNvGraphicFramePr>
            <a:graphicFrameLocks noChangeAspect="1"/>
          </p:cNvGraphicFramePr>
          <p:nvPr/>
        </p:nvGraphicFramePr>
        <p:xfrm>
          <a:off x="6880453" y="4060484"/>
          <a:ext cx="1811337" cy="547688"/>
        </p:xfrm>
        <a:graphic>
          <a:graphicData uri="http://schemas.openxmlformats.org/presentationml/2006/ole"/>
        </a:graphic>
      </p:graphicFrame>
      <p:graphicFrame>
        <p:nvGraphicFramePr>
          <p:cNvPr id="40967" name="Object 23"/>
          <p:cNvGraphicFramePr>
            <a:graphicFrameLocks noChangeAspect="1"/>
          </p:cNvGraphicFramePr>
          <p:nvPr/>
        </p:nvGraphicFramePr>
        <p:xfrm>
          <a:off x="6859814" y="3296898"/>
          <a:ext cx="1784350" cy="547687"/>
        </p:xfrm>
        <a:graphic>
          <a:graphicData uri="http://schemas.openxmlformats.org/presentationml/2006/ole"/>
        </a:graphic>
      </p:graphicFrame>
      <p:graphicFrame>
        <p:nvGraphicFramePr>
          <p:cNvPr id="40968" name="Object 28"/>
          <p:cNvGraphicFramePr>
            <a:graphicFrameLocks noChangeAspect="1"/>
          </p:cNvGraphicFramePr>
          <p:nvPr/>
        </p:nvGraphicFramePr>
        <p:xfrm>
          <a:off x="2938690" y="3360315"/>
          <a:ext cx="1889125" cy="598488"/>
        </p:xfrm>
        <a:graphic>
          <a:graphicData uri="http://schemas.openxmlformats.org/presentationml/2006/ole"/>
        </a:graphic>
      </p:graphicFrame>
      <p:graphicFrame>
        <p:nvGraphicFramePr>
          <p:cNvPr id="40969" name="Object 29"/>
          <p:cNvGraphicFramePr>
            <a:graphicFrameLocks noChangeAspect="1"/>
          </p:cNvGraphicFramePr>
          <p:nvPr/>
        </p:nvGraphicFramePr>
        <p:xfrm>
          <a:off x="2938690" y="4077865"/>
          <a:ext cx="1889125" cy="598488"/>
        </p:xfrm>
        <a:graphic>
          <a:graphicData uri="http://schemas.openxmlformats.org/presentationml/2006/ole"/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29341" y="967885"/>
            <a:ext cx="11234059" cy="554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本章学习目的和要求：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１理解有关尺寸、公差、偏差、配合等方面的术语、定义。 　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２牢固掌握标准中的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28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个基本偏差代号以及它们的分布规律。 　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３掌握公差带的概念和公差带图的画法，并能熟练查取标准公差和基本偏差表格，正确进行有关计算 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４初步学会公差与配合的正确选用，并能正确标注在图上。 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重点内容：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掌握尺寸精度及配合的选用；孔、轴公差与配合在图样上的标注。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本章难点：</a:t>
            </a:r>
            <a:endParaRPr lang="zh-CN" altLang="en-US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尺寸精度及配合的选用。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49086" y="154897"/>
            <a:ext cx="1959428" cy="552675"/>
          </a:xfrm>
          <a:noFill/>
          <a:ln w="9525"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内容提要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/>
          <p:cNvSpPr>
            <a:spLocks noChangeArrowheads="1"/>
          </p:cNvSpPr>
          <p:nvPr/>
        </p:nvSpPr>
        <p:spPr bwMode="auto">
          <a:xfrm>
            <a:off x="334169" y="916666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解：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(1)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最大间隙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=ES-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ei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=+0.025-(-0.041)= +0.066 mm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最小间隙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min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=EI-es=0-(-0.025)= +0.025 mm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11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配合公差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T</a:t>
            </a:r>
            <a:r>
              <a:rPr kumimoji="1" lang="en-US" altLang="zh-CN" sz="2400" b="1" i="1" baseline="-30000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f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—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min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             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+0.066-(+0.025)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 0.041 mm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</p:txBody>
      </p:sp>
      <p:pic>
        <p:nvPicPr>
          <p:cNvPr id="41987" name="图片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0" r="-2260"/>
          <a:stretch>
            <a:fillRect/>
          </a:stretch>
        </p:blipFill>
        <p:spPr bwMode="auto">
          <a:xfrm>
            <a:off x="1975756" y="916666"/>
            <a:ext cx="4012293" cy="268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88" name="Object 12"/>
          <p:cNvGraphicFramePr>
            <a:graphicFrameLocks noChangeAspect="1"/>
          </p:cNvGraphicFramePr>
          <p:nvPr/>
        </p:nvGraphicFramePr>
        <p:xfrm>
          <a:off x="2403248" y="5160963"/>
          <a:ext cx="3598862" cy="720725"/>
        </p:xfrm>
        <a:graphic>
          <a:graphicData uri="http://schemas.openxmlformats.org/presentationml/2006/ole"/>
        </a:graphic>
      </p:graphicFrame>
      <p:graphicFrame>
        <p:nvGraphicFramePr>
          <p:cNvPr id="41989" name="Object 18"/>
          <p:cNvGraphicFramePr>
            <a:graphicFrameLocks noChangeAspect="1"/>
          </p:cNvGraphicFramePr>
          <p:nvPr/>
        </p:nvGraphicFramePr>
        <p:xfrm>
          <a:off x="6503194" y="1628300"/>
          <a:ext cx="2974975" cy="598488"/>
        </p:xfrm>
        <a:graphic>
          <a:graphicData uri="http://schemas.openxmlformats.org/presentationml/2006/ole"/>
        </a:graphic>
      </p:graphicFrame>
      <p:graphicFrame>
        <p:nvGraphicFramePr>
          <p:cNvPr id="41990" name="Object 19"/>
          <p:cNvGraphicFramePr>
            <a:graphicFrameLocks noChangeAspect="1"/>
          </p:cNvGraphicFramePr>
          <p:nvPr/>
        </p:nvGraphicFramePr>
        <p:xfrm>
          <a:off x="6503194" y="2254663"/>
          <a:ext cx="2974975" cy="598488"/>
        </p:xfrm>
        <a:graphic>
          <a:graphicData uri="http://schemas.openxmlformats.org/presentationml/2006/ole"/>
        </a:graphic>
      </p:graphicFrame>
      <p:pic>
        <p:nvPicPr>
          <p:cNvPr id="41991" name="Picture 15" descr="3-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97" y="4135398"/>
            <a:ext cx="3113179" cy="255931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3"/>
          <a:stretch>
            <a:fillRect/>
          </a:stretch>
        </p:blipFill>
        <p:spPr bwMode="auto">
          <a:xfrm>
            <a:off x="1775165" y="1027114"/>
            <a:ext cx="3939835" cy="290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11"/>
          <p:cNvSpPr>
            <a:spLocks noChangeArrowheads="1"/>
          </p:cNvSpPr>
          <p:nvPr/>
        </p:nvSpPr>
        <p:spPr bwMode="auto">
          <a:xfrm>
            <a:off x="130402" y="776743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解：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(2)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最大过盈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=EI-es==0-(+0.059)= -0.059mm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最小过盈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min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=ES-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ei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=+0.025-(+0.043) = -0.018mm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配合公差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T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f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min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—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             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-0.018-(-0.059)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 0.041 mm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</p:txBody>
      </p:sp>
      <p:graphicFrame>
        <p:nvGraphicFramePr>
          <p:cNvPr id="43011" name="Object 18"/>
          <p:cNvGraphicFramePr>
            <a:graphicFrameLocks noChangeAspect="1"/>
          </p:cNvGraphicFramePr>
          <p:nvPr/>
        </p:nvGraphicFramePr>
        <p:xfrm>
          <a:off x="6096000" y="1807368"/>
          <a:ext cx="2974975" cy="598488"/>
        </p:xfrm>
        <a:graphic>
          <a:graphicData uri="http://schemas.openxmlformats.org/presentationml/2006/ole"/>
        </a:graphic>
      </p:graphicFrame>
      <p:graphicFrame>
        <p:nvGraphicFramePr>
          <p:cNvPr id="43014" name="Object 13"/>
          <p:cNvGraphicFramePr>
            <a:graphicFrameLocks noChangeAspect="1"/>
          </p:cNvGraphicFramePr>
          <p:nvPr/>
        </p:nvGraphicFramePr>
        <p:xfrm>
          <a:off x="2254250" y="5139530"/>
          <a:ext cx="3460750" cy="720725"/>
        </p:xfrm>
        <a:graphic>
          <a:graphicData uri="http://schemas.openxmlformats.org/presentationml/2006/ole"/>
        </a:graphic>
      </p:graphicFrame>
      <p:grpSp>
        <p:nvGrpSpPr>
          <p:cNvPr id="2" name="组合 1"/>
          <p:cNvGrpSpPr/>
          <p:nvPr/>
        </p:nvGrpSpPr>
        <p:grpSpPr>
          <a:xfrm>
            <a:off x="6096000" y="2509500"/>
            <a:ext cx="2974975" cy="600074"/>
            <a:chOff x="4464052" y="982664"/>
            <a:chExt cx="2974975" cy="600074"/>
          </a:xfrm>
        </p:grpSpPr>
        <p:graphicFrame>
          <p:nvGraphicFramePr>
            <p:cNvPr id="43012" name="Object 19"/>
            <p:cNvGraphicFramePr>
              <a:graphicFrameLocks noChangeAspect="1"/>
            </p:cNvGraphicFramePr>
            <p:nvPr/>
          </p:nvGraphicFramePr>
          <p:xfrm>
            <a:off x="4464052" y="984250"/>
            <a:ext cx="2974975" cy="598488"/>
          </p:xfrm>
          <a:graphic>
            <a:graphicData uri="http://schemas.openxmlformats.org/presentationml/2006/ole"/>
          </a:graphic>
        </p:graphicFrame>
        <p:graphicFrame>
          <p:nvGraphicFramePr>
            <p:cNvPr id="43015" name="Object 23"/>
            <p:cNvGraphicFramePr>
              <a:graphicFrameLocks noChangeAspect="1"/>
            </p:cNvGraphicFramePr>
            <p:nvPr/>
          </p:nvGraphicFramePr>
          <p:xfrm>
            <a:off x="5575301" y="982664"/>
            <a:ext cx="1784350" cy="547687"/>
          </p:xfrm>
          <a:graphic>
            <a:graphicData uri="http://schemas.openxmlformats.org/presentationml/2006/ole"/>
          </a:graphic>
        </p:graphicFrame>
      </p:grpSp>
      <p:pic>
        <p:nvPicPr>
          <p:cNvPr id="11" name="Picture 15" descr="3-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97" y="4135398"/>
            <a:ext cx="3113179" cy="255931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11"/>
          <p:cNvSpPr>
            <a:spLocks noChangeArrowheads="1"/>
          </p:cNvSpPr>
          <p:nvPr/>
        </p:nvSpPr>
        <p:spPr bwMode="auto">
          <a:xfrm>
            <a:off x="261258" y="912679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解：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(3)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最大间隙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=ES-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ei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=+0.025-(+0.002)= +0.023 mm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最大过盈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=EI-es=0-(+0.018)= -0.018 mm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配合公差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T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f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—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            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+0.023-(-0.018)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 0.041 mm </a:t>
            </a:r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44034" name="Object 18"/>
          <p:cNvGraphicFramePr>
            <a:graphicFrameLocks noChangeAspect="1"/>
          </p:cNvGraphicFramePr>
          <p:nvPr/>
        </p:nvGraphicFramePr>
        <p:xfrm>
          <a:off x="6300505" y="1443663"/>
          <a:ext cx="2765425" cy="598488"/>
        </p:xfrm>
        <a:graphic>
          <a:graphicData uri="http://schemas.openxmlformats.org/presentationml/2006/ole"/>
        </a:graphic>
      </p:graphicFrame>
      <p:graphicFrame>
        <p:nvGraphicFramePr>
          <p:cNvPr id="44035" name="Object 19"/>
          <p:cNvGraphicFramePr>
            <a:graphicFrameLocks noChangeAspect="1"/>
          </p:cNvGraphicFramePr>
          <p:nvPr/>
        </p:nvGraphicFramePr>
        <p:xfrm>
          <a:off x="6300505" y="2124114"/>
          <a:ext cx="2974975" cy="598488"/>
        </p:xfrm>
        <a:graphic>
          <a:graphicData uri="http://schemas.openxmlformats.org/presentationml/2006/ole"/>
        </a:graphic>
      </p:graphicFrame>
      <p:graphicFrame>
        <p:nvGraphicFramePr>
          <p:cNvPr id="44037" name="Object 14"/>
          <p:cNvGraphicFramePr>
            <a:graphicFrameLocks noChangeAspect="1"/>
          </p:cNvGraphicFramePr>
          <p:nvPr/>
        </p:nvGraphicFramePr>
        <p:xfrm>
          <a:off x="2403475" y="4581753"/>
          <a:ext cx="3692525" cy="720725"/>
        </p:xfrm>
        <a:graphic>
          <a:graphicData uri="http://schemas.openxmlformats.org/presentationml/2006/ole"/>
        </a:graphic>
      </p:graphicFrame>
      <p:graphicFrame>
        <p:nvGraphicFramePr>
          <p:cNvPr id="44038" name="Object 22"/>
          <p:cNvGraphicFramePr>
            <a:graphicFrameLocks noChangeAspect="1"/>
          </p:cNvGraphicFramePr>
          <p:nvPr/>
        </p:nvGraphicFramePr>
        <p:xfrm>
          <a:off x="7422868" y="2120939"/>
          <a:ext cx="1811337" cy="547688"/>
        </p:xfrm>
        <a:graphic>
          <a:graphicData uri="http://schemas.openxmlformats.org/presentationml/2006/ole"/>
        </a:graphic>
      </p:graphicFrame>
      <p:graphicFrame>
        <p:nvGraphicFramePr>
          <p:cNvPr id="44039" name="Object 29"/>
          <p:cNvGraphicFramePr>
            <a:graphicFrameLocks noChangeAspect="1"/>
          </p:cNvGraphicFramePr>
          <p:nvPr/>
        </p:nvGraphicFramePr>
        <p:xfrm>
          <a:off x="7235542" y="1448427"/>
          <a:ext cx="2039938" cy="598487"/>
        </p:xfrm>
        <a:graphic>
          <a:graphicData uri="http://schemas.openxmlformats.org/presentationml/2006/ole"/>
        </a:graphic>
      </p:graphicFrame>
      <p:pic>
        <p:nvPicPr>
          <p:cNvPr id="44040" name="图片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080" y="1120641"/>
            <a:ext cx="4168775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3-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97" y="4135398"/>
            <a:ext cx="3113179" cy="255931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684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948530" y="2858452"/>
          <a:ext cx="4319588" cy="3375025"/>
        </p:xfrm>
        <a:graphic>
          <a:graphicData uri="http://schemas.openxmlformats.org/presentationml/2006/ole"/>
        </a:graphic>
      </p:graphicFrame>
      <p:sp>
        <p:nvSpPr>
          <p:cNvPr id="455683" name="Rectangle 3"/>
          <p:cNvSpPr>
            <a:spLocks noChangeArrowheads="1"/>
          </p:cNvSpPr>
          <p:nvPr/>
        </p:nvSpPr>
        <p:spPr bwMode="auto">
          <a:xfrm>
            <a:off x="258649" y="1663163"/>
            <a:ext cx="82089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确定</a:t>
            </a:r>
            <a:r>
              <a:rPr kumimoji="1"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25H7/f6,</a:t>
            </a:r>
            <a:r>
              <a:rPr kumimoji="1"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25F7/h6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孔与轴的极限偏差。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5061" name="Text Box 5"/>
          <p:cNvSpPr txBox="1">
            <a:spLocks noChangeArrowheads="1"/>
          </p:cNvSpPr>
          <p:nvPr/>
        </p:nvSpPr>
        <p:spPr bwMode="auto">
          <a:xfrm>
            <a:off x="7131731" y="3017202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455686" name="Text Box 6"/>
          <p:cNvSpPr txBox="1">
            <a:spLocks noChangeArrowheads="1"/>
          </p:cNvSpPr>
          <p:nvPr/>
        </p:nvSpPr>
        <p:spPr bwMode="auto">
          <a:xfrm>
            <a:off x="5717950" y="2727823"/>
            <a:ext cx="6474050" cy="386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主要步骤：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IT7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的公差值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计算轴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基本偏差上偏差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根据通用规则，求解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F7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的下偏差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计算其他极限偏差。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/>
          <p:cNvSpPr>
            <a:spLocks noChangeArrowheads="1"/>
          </p:cNvSpPr>
          <p:nvPr/>
        </p:nvSpPr>
        <p:spPr bwMode="auto">
          <a:xfrm>
            <a:off x="343807" y="1375759"/>
            <a:ext cx="8604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确定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25H8/p8,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25P8/h8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孔与轴的极限偏差。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456708" name="Object 4"/>
          <p:cNvGraphicFramePr>
            <a:graphicFrameLocks noChangeAspect="1"/>
          </p:cNvGraphicFramePr>
          <p:nvPr/>
        </p:nvGraphicFramePr>
        <p:xfrm>
          <a:off x="449716" y="2433363"/>
          <a:ext cx="5352370" cy="3824192"/>
        </p:xfrm>
        <a:graphic>
          <a:graphicData uri="http://schemas.openxmlformats.org/presentationml/2006/ole"/>
        </a:graphic>
      </p:graphicFrame>
      <p:sp>
        <p:nvSpPr>
          <p:cNvPr id="456709" name="Text Box 5"/>
          <p:cNvSpPr txBox="1">
            <a:spLocks noChangeArrowheads="1"/>
          </p:cNvSpPr>
          <p:nvPr/>
        </p:nvSpPr>
        <p:spPr bwMode="auto">
          <a:xfrm>
            <a:off x="6324871" y="2690814"/>
            <a:ext cx="5747386" cy="386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主要步骤：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IT8=33</a:t>
            </a:r>
            <a:r>
              <a:rPr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μ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</a:t>
            </a:r>
            <a:endParaRPr lang="zh-CN" altLang="el-GR" sz="28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轴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的基本偏差下偏差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</a:rPr>
              <a:t>ei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孔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的基本偏差上偏差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ES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计算其他极限偏差。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456712" name="Rectangle 8"/>
          <p:cNvSpPr>
            <a:spLocks noChangeArrowheads="1"/>
          </p:cNvSpPr>
          <p:nvPr/>
        </p:nvSpPr>
        <p:spPr bwMode="auto">
          <a:xfrm rot="16200000">
            <a:off x="426810" y="5048024"/>
            <a:ext cx="1270000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FFFFFF"/>
                </a:solidFill>
                <a:latin typeface="宋体" panose="02010600030101010101" pitchFamily="2" charset="-122"/>
              </a:rPr>
              <a:t>公称尺寸</a:t>
            </a:r>
            <a:endParaRPr lang="zh-CN" altLang="en-US" sz="2000" dirty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733" name="Object 5"/>
          <p:cNvGraphicFramePr>
            <a:graphicFrameLocks noChangeAspect="1"/>
          </p:cNvGraphicFramePr>
          <p:nvPr/>
        </p:nvGraphicFramePr>
        <p:xfrm>
          <a:off x="639535" y="2720068"/>
          <a:ext cx="4419600" cy="3390900"/>
        </p:xfrm>
        <a:graphic>
          <a:graphicData uri="http://schemas.openxmlformats.org/presentationml/2006/ole"/>
        </a:graphic>
      </p:graphicFrame>
      <p:sp>
        <p:nvSpPr>
          <p:cNvPr id="457731" name="Rectangle 3"/>
          <p:cNvSpPr>
            <a:spLocks noChangeArrowheads="1"/>
          </p:cNvSpPr>
          <p:nvPr/>
        </p:nvSpPr>
        <p:spPr bwMode="auto">
          <a:xfrm>
            <a:off x="474436" y="1650395"/>
            <a:ext cx="8604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确定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25H7/p6,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25P7/h6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孔与轴的极限偏差。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57732" name="Text Box 4"/>
          <p:cNvSpPr txBox="1">
            <a:spLocks noChangeArrowheads="1"/>
          </p:cNvSpPr>
          <p:nvPr/>
        </p:nvSpPr>
        <p:spPr bwMode="auto">
          <a:xfrm>
            <a:off x="5663046" y="2480853"/>
            <a:ext cx="6158840" cy="386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主要步骤：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1.IT6=</a:t>
            </a:r>
            <a:r>
              <a:rPr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13</a:t>
            </a:r>
            <a:r>
              <a:rPr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μ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IT7=21</a:t>
            </a:r>
            <a:r>
              <a:rPr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μ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</a:t>
            </a:r>
            <a:endParaRPr lang="el-GR" altLang="zh-CN" sz="28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轴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的基本偏差下偏差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</a:rPr>
              <a:t>ei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3.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特殊规则计算孔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的基本偏差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ES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Δ=IT7-IT6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计算其他极限偏差。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457736" name="Rectangle 8"/>
          <p:cNvSpPr>
            <a:spLocks noChangeArrowheads="1"/>
          </p:cNvSpPr>
          <p:nvPr/>
        </p:nvSpPr>
        <p:spPr bwMode="auto">
          <a:xfrm rot="16200000">
            <a:off x="468085" y="4967968"/>
            <a:ext cx="1270000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FFFFFF"/>
                </a:solidFill>
                <a:latin typeface="宋体" panose="02010600030101010101" pitchFamily="2" charset="-122"/>
              </a:rPr>
              <a:t>公称尺寸</a:t>
            </a:r>
            <a:endParaRPr lang="zh-CN" altLang="en-US" sz="2000" dirty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457737" name="Line 9"/>
          <p:cNvSpPr>
            <a:spLocks noChangeShapeType="1"/>
          </p:cNvSpPr>
          <p:nvPr/>
        </p:nvSpPr>
        <p:spPr bwMode="auto">
          <a:xfrm>
            <a:off x="925285" y="4269468"/>
            <a:ext cx="685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5" name="Rectangle 3"/>
          <p:cNvSpPr>
            <a:spLocks noChangeArrowheads="1"/>
          </p:cNvSpPr>
          <p:nvPr/>
        </p:nvSpPr>
        <p:spPr bwMode="auto">
          <a:xfrm>
            <a:off x="108291" y="848632"/>
            <a:ext cx="10965769" cy="194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已知孔、轴配合的公称尺寸为</a:t>
            </a:r>
            <a:r>
              <a:rPr kumimoji="1" lang="el-GR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50mm,</a:t>
            </a: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配合公差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=0.041mm</a:t>
            </a: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max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=+0.066mm,</a:t>
            </a: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孔的公差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1"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h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=0.025,</a:t>
            </a: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轴的下偏差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ei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=+0.041mm,</a:t>
            </a:r>
            <a:endParaRPr kumimoji="1" lang="en-US" altLang="zh-CN" sz="2800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求孔、轴的其他极限偏差，画出尺寸公差带图</a:t>
            </a:r>
            <a:r>
              <a:rPr kumimoji="1" lang="zh-CN" altLang="en-US" sz="2800" dirty="0">
                <a:solidFill>
                  <a:srgbClr val="000000"/>
                </a:solidFill>
              </a:rPr>
              <a:t>    </a:t>
            </a:r>
            <a:endParaRPr kumimoji="1" lang="zh-CN" altLang="en-US" sz="2800" dirty="0">
              <a:solidFill>
                <a:srgbClr val="000000"/>
              </a:solidFill>
            </a:endParaRPr>
          </a:p>
        </p:txBody>
      </p:sp>
      <p:graphicFrame>
        <p:nvGraphicFramePr>
          <p:cNvPr id="19458" name="Object 4"/>
          <p:cNvGraphicFramePr>
            <a:graphicFrameLocks noChangeAspect="1"/>
          </p:cNvGraphicFramePr>
          <p:nvPr/>
        </p:nvGraphicFramePr>
        <p:xfrm>
          <a:off x="903514" y="3136900"/>
          <a:ext cx="4319588" cy="3384550"/>
        </p:xfrm>
        <a:graphic>
          <a:graphicData uri="http://schemas.openxmlformats.org/presentationml/2006/ole"/>
        </a:graphic>
      </p:graphicFrame>
      <p:sp>
        <p:nvSpPr>
          <p:cNvPr id="48132" name="Text Box 5"/>
          <p:cNvSpPr txBox="1">
            <a:spLocks noChangeArrowheads="1"/>
          </p:cNvSpPr>
          <p:nvPr/>
        </p:nvSpPr>
        <p:spPr bwMode="auto">
          <a:xfrm>
            <a:off x="6600825" y="2714626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458758" name="Text Box 6"/>
          <p:cNvSpPr txBox="1">
            <a:spLocks noChangeArrowheads="1"/>
          </p:cNvSpPr>
          <p:nvPr/>
        </p:nvSpPr>
        <p:spPr bwMode="auto">
          <a:xfrm>
            <a:off x="6016468" y="3429000"/>
            <a:ext cx="6393245" cy="259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主要步骤：</a:t>
            </a:r>
            <a:endParaRPr lang="zh-CN" altLang="en-US" sz="2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计算最小间隙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>min</a:t>
            </a:r>
            <a:r>
              <a:rPr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= 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max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- 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kumimoji="1"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=0.025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计算轴公差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T</a:t>
            </a:r>
            <a:r>
              <a:rPr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>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=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kumimoji="1"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- T</a:t>
            </a:r>
            <a:r>
              <a:rPr kumimoji="1"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h 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=0.016</a:t>
            </a:r>
            <a:endParaRPr lang="en-US" altLang="zh-CN" sz="2800" baseline="-25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计算其他极限偏差</a:t>
            </a:r>
            <a:r>
              <a:rPr lang="zh-CN" altLang="en-US" sz="2800" dirty="0">
                <a:solidFill>
                  <a:srgbClr val="000000"/>
                </a:solidFill>
              </a:rPr>
              <a:t>。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19464" name="Rectangle 9"/>
          <p:cNvSpPr>
            <a:spLocks noChangeArrowheads="1"/>
          </p:cNvSpPr>
          <p:nvPr/>
        </p:nvSpPr>
        <p:spPr bwMode="auto">
          <a:xfrm rot="16200000">
            <a:off x="1094014" y="6172200"/>
            <a:ext cx="279400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i="1" dirty="0">
                <a:solidFill>
                  <a:srgbClr val="FFFFFF"/>
                </a:solidFill>
                <a:latin typeface="宋体" panose="02010600030101010101" pitchFamily="2" charset="-122"/>
              </a:rPr>
              <a:t>D</a:t>
            </a:r>
            <a:endParaRPr lang="en-US" altLang="zh-CN" sz="2000" i="1" dirty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71171" y="3429000"/>
            <a:ext cx="473206" cy="1977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6"/>
          <p:cNvSpPr>
            <a:spLocks noChangeArrowheads="1"/>
          </p:cNvSpPr>
          <p:nvPr/>
        </p:nvSpPr>
        <p:spPr bwMode="auto">
          <a:xfrm>
            <a:off x="139700" y="1119700"/>
            <a:ext cx="48526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课堂练习：配合种类及其特性</a:t>
            </a:r>
            <a:endParaRPr lang="zh-CN" altLang="en-US" sz="28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49156" name="Rectangle 17"/>
          <p:cNvSpPr>
            <a:spLocks noChangeArrowheads="1"/>
          </p:cNvSpPr>
          <p:nvPr/>
        </p:nvSpPr>
        <p:spPr bwMode="auto">
          <a:xfrm>
            <a:off x="609828" y="1826700"/>
            <a:ext cx="9448572" cy="11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000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、画配合公差图并判断其配合种类。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zh-CN" sz="2400" b="1" dirty="0">
                <a:latin typeface="宋体" panose="02010600030101010101" pitchFamily="2" charset="-122"/>
              </a:rPr>
              <a:t>   1</a:t>
            </a:r>
            <a:r>
              <a:rPr lang="zh-CN" altLang="pt-BR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Φ</a:t>
            </a:r>
            <a:r>
              <a:rPr lang="pt-BR" altLang="zh-CN" sz="2400" b="1" dirty="0">
                <a:latin typeface="宋体" panose="02010600030101010101" pitchFamily="2" charset="-122"/>
              </a:rPr>
              <a:t>30H7</a:t>
            </a:r>
            <a:r>
              <a:rPr lang="zh-CN" altLang="pt-BR" sz="2400" b="1" dirty="0">
                <a:latin typeface="宋体" panose="02010600030101010101" pitchFamily="2" charset="-122"/>
              </a:rPr>
              <a:t>／</a:t>
            </a:r>
            <a:r>
              <a:rPr lang="pt-BR" altLang="zh-CN" sz="2400" b="1" dirty="0">
                <a:latin typeface="宋体" panose="02010600030101010101" pitchFamily="2" charset="-122"/>
              </a:rPr>
              <a:t>f6       2</a:t>
            </a:r>
            <a:r>
              <a:rPr lang="zh-CN" altLang="pt-BR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Φ</a:t>
            </a:r>
            <a:r>
              <a:rPr lang="pt-BR" altLang="zh-CN" sz="2400" b="1" dirty="0">
                <a:latin typeface="宋体" panose="02010600030101010101" pitchFamily="2" charset="-122"/>
              </a:rPr>
              <a:t>30H8/h7</a:t>
            </a:r>
            <a:endParaRPr lang="pt-BR" altLang="zh-CN" sz="2400" b="1" dirty="0">
              <a:latin typeface="宋体" panose="02010600030101010101" pitchFamily="2" charset="-122"/>
            </a:endParaRPr>
          </a:p>
        </p:txBody>
      </p:sp>
      <p:pic>
        <p:nvPicPr>
          <p:cNvPr id="49157" name="Picture 18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46" y="3976175"/>
            <a:ext cx="2906711" cy="234821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8" name="Picture 19"/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65" y="3976175"/>
            <a:ext cx="2671521" cy="234821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9" name="Picture 20"/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7" y="3973514"/>
            <a:ext cx="3128799" cy="234821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60" name="Rectangle 21"/>
          <p:cNvSpPr>
            <a:spLocks noChangeArrowheads="1"/>
          </p:cNvSpPr>
          <p:nvPr/>
        </p:nvSpPr>
        <p:spPr bwMode="auto">
          <a:xfrm>
            <a:off x="609828" y="3080719"/>
            <a:ext cx="8586005" cy="55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00025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、根据配合公差带图画配合公差带图，并判断其配合种类。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 配合种类及其特性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360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830" y="1526976"/>
            <a:ext cx="2187176" cy="329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2363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0" y="1526976"/>
            <a:ext cx="2533424" cy="334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236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78" y="1477465"/>
            <a:ext cx="2307410" cy="334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2365" name="Rectangle 13"/>
          <p:cNvSpPr>
            <a:spLocks noChangeArrowheads="1"/>
          </p:cNvSpPr>
          <p:nvPr/>
        </p:nvSpPr>
        <p:spPr bwMode="auto">
          <a:xfrm>
            <a:off x="4140768" y="6241755"/>
            <a:ext cx="4824412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、为什么孔的偏差代号全是</a:t>
            </a:r>
            <a:r>
              <a:rPr lang="en-US" altLang="zh-CN" sz="2400" b="1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H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？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1236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71" y="1477466"/>
            <a:ext cx="3139870" cy="334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2368" name="Rectangle 16"/>
          <p:cNvSpPr>
            <a:spLocks noChangeArrowheads="1"/>
          </p:cNvSpPr>
          <p:nvPr/>
        </p:nvSpPr>
        <p:spPr bwMode="auto">
          <a:xfrm>
            <a:off x="4140768" y="5405440"/>
            <a:ext cx="46799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、四个配合公差中有什么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共性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？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12370" name="Rectangle 18"/>
          <p:cNvSpPr>
            <a:spLocks noChangeArrowheads="1"/>
          </p:cNvSpPr>
          <p:nvPr/>
        </p:nvSpPr>
        <p:spPr bwMode="auto">
          <a:xfrm>
            <a:off x="8749280" y="5434016"/>
            <a:ext cx="2885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孔偏差代号均为</a:t>
            </a: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H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！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-1785255" y="4651033"/>
            <a:ext cx="9561060" cy="7683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2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2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2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2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2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2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65" grpId="0"/>
      <p:bldP spid="612368" grpId="0"/>
      <p:bldP spid="6123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36" name="Rectangle 12"/>
          <p:cNvSpPr>
            <a:spLocks noChangeArrowheads="1"/>
          </p:cNvSpPr>
          <p:nvPr/>
        </p:nvSpPr>
        <p:spPr bwMode="auto">
          <a:xfrm>
            <a:off x="6064251" y="2144714"/>
            <a:ext cx="4673074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、理解为什么要有配合制度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17837" name="Rectangle 13"/>
          <p:cNvSpPr>
            <a:spLocks noChangeArrowheads="1"/>
          </p:cNvSpPr>
          <p:nvPr/>
        </p:nvSpPr>
        <p:spPr bwMode="auto">
          <a:xfrm>
            <a:off x="6064250" y="2971801"/>
            <a:ext cx="4673074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、理解基孔制配合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17838" name="Rectangle 14"/>
          <p:cNvSpPr>
            <a:spLocks noChangeArrowheads="1"/>
          </p:cNvSpPr>
          <p:nvPr/>
        </p:nvSpPr>
        <p:spPr bwMode="auto">
          <a:xfrm>
            <a:off x="6064249" y="3825877"/>
            <a:ext cx="4673073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、理解基轴制配合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17839" name="Rectangle 15"/>
          <p:cNvSpPr>
            <a:spLocks noChangeArrowheads="1"/>
          </p:cNvSpPr>
          <p:nvPr/>
        </p:nvSpPr>
        <p:spPr bwMode="auto">
          <a:xfrm>
            <a:off x="6064250" y="4652964"/>
            <a:ext cx="4673072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、能正确判断配合制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7" y="2144714"/>
            <a:ext cx="4418103" cy="3046076"/>
          </a:xfrm>
          <a:prstGeom prst="rect">
            <a:avLst/>
          </a:prstGeom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01dbb100b42dac221e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8" y="1471958"/>
            <a:ext cx="5621181" cy="44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t01e6797d017b6dd8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t="2361" r="62195" b="15764"/>
          <a:stretch>
            <a:fillRect/>
          </a:stretch>
        </p:blipFill>
        <p:spPr bwMode="auto">
          <a:xfrm>
            <a:off x="9664761" y="1774062"/>
            <a:ext cx="2286240" cy="395729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t01e6797d017b6dd8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" t="20193" r="66393" b="36714"/>
          <a:stretch>
            <a:fillRect/>
          </a:stretch>
        </p:blipFill>
        <p:spPr bwMode="auto">
          <a:xfrm>
            <a:off x="5867997" y="1803379"/>
            <a:ext cx="2519036" cy="389866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1392465" y="6178550"/>
            <a:ext cx="2548164" cy="36036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冲压模具示例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8" name="Rectangle 14"/>
          <p:cNvSpPr>
            <a:spLocks noChangeArrowheads="1"/>
          </p:cNvSpPr>
          <p:nvPr/>
        </p:nvSpPr>
        <p:spPr bwMode="auto">
          <a:xfrm>
            <a:off x="6709469" y="1882914"/>
            <a:ext cx="998357" cy="371544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导轴</a:t>
            </a:r>
            <a:endParaRPr lang="zh-CN" altLang="en-US" sz="20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7388674" y="5257192"/>
            <a:ext cx="998359" cy="371544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导套</a:t>
            </a:r>
            <a:endParaRPr lang="zh-CN" altLang="en-US" sz="20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2" name="AutoShape 18"/>
          <p:cNvSpPr>
            <a:spLocks noChangeArrowheads="1"/>
          </p:cNvSpPr>
          <p:nvPr/>
        </p:nvSpPr>
        <p:spPr bwMode="auto">
          <a:xfrm rot="-1341364">
            <a:off x="3894842" y="4282846"/>
            <a:ext cx="2378124" cy="229179"/>
          </a:xfrm>
          <a:prstGeom prst="leftRightArrow">
            <a:avLst>
              <a:gd name="adj1" fmla="val 50000"/>
              <a:gd name="adj2" fmla="val 12676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3" name="AutoShape 19"/>
          <p:cNvSpPr>
            <a:spLocks noChangeArrowheads="1"/>
          </p:cNvSpPr>
          <p:nvPr/>
        </p:nvSpPr>
        <p:spPr bwMode="auto">
          <a:xfrm rot="2518979">
            <a:off x="3762909" y="4063914"/>
            <a:ext cx="3381918" cy="284454"/>
          </a:xfrm>
          <a:prstGeom prst="leftRightArrow">
            <a:avLst>
              <a:gd name="adj1" fmla="val 50000"/>
              <a:gd name="adj2" fmla="val 16850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4" name="AutoShape 20"/>
          <p:cNvSpPr>
            <a:spLocks noChangeArrowheads="1"/>
          </p:cNvSpPr>
          <p:nvPr/>
        </p:nvSpPr>
        <p:spPr bwMode="auto">
          <a:xfrm>
            <a:off x="8558341" y="3429000"/>
            <a:ext cx="863600" cy="287338"/>
          </a:xfrm>
          <a:prstGeom prst="rightArrow">
            <a:avLst>
              <a:gd name="adj1" fmla="val 50000"/>
              <a:gd name="adj2" fmla="val 7513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5" name="Text Placeholder 4"/>
          <p:cNvSpPr txBox="1"/>
          <p:nvPr/>
        </p:nvSpPr>
        <p:spPr>
          <a:xfrm>
            <a:off x="892413" y="90782"/>
            <a:ext cx="8899525" cy="660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916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020888"/>
            <a:ext cx="5905500" cy="37703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0918" name="Rectangle 6"/>
          <p:cNvSpPr>
            <a:spLocks noChangeArrowheads="1"/>
          </p:cNvSpPr>
          <p:nvPr/>
        </p:nvSpPr>
        <p:spPr bwMode="auto">
          <a:xfrm>
            <a:off x="7824788" y="1989138"/>
            <a:ext cx="25193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A/</a:t>
            </a: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550919" name="Rectangle 7"/>
          <p:cNvSpPr>
            <a:spLocks noChangeArrowheads="1"/>
          </p:cNvSpPr>
          <p:nvPr/>
        </p:nvSpPr>
        <p:spPr bwMode="auto">
          <a:xfrm>
            <a:off x="7824788" y="2652488"/>
            <a:ext cx="25193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B/</a:t>
            </a: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550920" name="Rectangle 8"/>
          <p:cNvSpPr>
            <a:spLocks noChangeArrowheads="1"/>
          </p:cNvSpPr>
          <p:nvPr/>
        </p:nvSpPr>
        <p:spPr bwMode="auto">
          <a:xfrm>
            <a:off x="7824788" y="3729044"/>
            <a:ext cx="28432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ZC/</a:t>
            </a: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550921" name="Rectangle 9"/>
          <p:cNvSpPr>
            <a:spLocks noChangeArrowheads="1"/>
          </p:cNvSpPr>
          <p:nvPr/>
        </p:nvSpPr>
        <p:spPr bwMode="auto">
          <a:xfrm>
            <a:off x="7824788" y="3231928"/>
            <a:ext cx="28432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…………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  <a:endParaRPr lang="en-US" altLang="zh-CN" sz="2400" dirty="0">
              <a:latin typeface="宋体" panose="02010600030101010101" pitchFamily="2" charset="-122"/>
            </a:endParaRPr>
          </a:p>
        </p:txBody>
      </p:sp>
      <p:sp>
        <p:nvSpPr>
          <p:cNvPr id="550922" name="Rectangle 10"/>
          <p:cNvSpPr>
            <a:spLocks noChangeArrowheads="1"/>
          </p:cNvSpPr>
          <p:nvPr/>
        </p:nvSpPr>
        <p:spPr bwMode="auto">
          <a:xfrm>
            <a:off x="7119257" y="4652963"/>
            <a:ext cx="315345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784</a:t>
            </a:r>
            <a:r>
              <a:rPr lang="zh-CN" altLang="en-US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个配合</a:t>
            </a:r>
            <a:r>
              <a:rPr lang="zh-CN" altLang="en-US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50923" name="Rectangle 11"/>
          <p:cNvSpPr>
            <a:spLocks noChangeArrowheads="1"/>
          </p:cNvSpPr>
          <p:nvPr/>
        </p:nvSpPr>
        <p:spPr bwMode="auto">
          <a:xfrm>
            <a:off x="7331869" y="5516563"/>
            <a:ext cx="35052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选择时方便吗？</a:t>
            </a:r>
            <a:r>
              <a:rPr lang="zh-CN" altLang="en-US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50924" name="Rectangle 12"/>
          <p:cNvSpPr>
            <a:spLocks noChangeArrowheads="1"/>
          </p:cNvSpPr>
          <p:nvPr/>
        </p:nvSpPr>
        <p:spPr bwMode="auto">
          <a:xfrm>
            <a:off x="217942" y="1088572"/>
            <a:ext cx="4829175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一）、孔与轴基本偏差对应图</a:t>
            </a:r>
            <a:r>
              <a:rPr lang="zh-CN" altLang="en-US" sz="280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0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0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8" grpId="0"/>
      <p:bldP spid="550919" grpId="0"/>
      <p:bldP spid="550920" grpId="0"/>
      <p:bldP spid="550921" grpId="0"/>
      <p:bldP spid="550922" grpId="0"/>
      <p:bldP spid="5509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7" name="Rectangle 5"/>
          <p:cNvSpPr>
            <a:spLocks noChangeArrowheads="1"/>
          </p:cNvSpPr>
          <p:nvPr/>
        </p:nvSpPr>
        <p:spPr bwMode="auto">
          <a:xfrm>
            <a:off x="1010331" y="1364455"/>
            <a:ext cx="587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为选择时方便，国家标准</a:t>
            </a:r>
            <a:r>
              <a:rPr lang="zh-CN" altLang="en-US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规定</a:t>
            </a:r>
            <a:r>
              <a:rPr lang="zh-CN" altLang="en-US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：</a:t>
            </a:r>
            <a:endParaRPr lang="zh-CN" altLang="en-US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58438" name="Rectangle 6"/>
          <p:cNvSpPr>
            <a:spLocks noChangeArrowheads="1"/>
          </p:cNvSpPr>
          <p:nvPr/>
        </p:nvSpPr>
        <p:spPr bwMode="auto">
          <a:xfrm>
            <a:off x="1989137" y="3116262"/>
            <a:ext cx="3028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两种配合制度：</a:t>
            </a:r>
            <a:endParaRPr lang="zh-CN" altLang="en-US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58439" name="Rectangle 7"/>
          <p:cNvSpPr>
            <a:spLocks noChangeArrowheads="1"/>
          </p:cNvSpPr>
          <p:nvPr/>
        </p:nvSpPr>
        <p:spPr bwMode="auto">
          <a:xfrm>
            <a:off x="5735638" y="2576513"/>
            <a:ext cx="254909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、基孔制配合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58440" name="Rectangle 8"/>
          <p:cNvSpPr>
            <a:spLocks noChangeArrowheads="1"/>
          </p:cNvSpPr>
          <p:nvPr/>
        </p:nvSpPr>
        <p:spPr bwMode="auto">
          <a:xfrm>
            <a:off x="5735638" y="3695700"/>
            <a:ext cx="254909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、基轴制配合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36588" y="4851262"/>
            <a:ext cx="10630126" cy="1480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配合制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: 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用标准化的孔、轴公差带（即同一极限制的孔和轴）</a:t>
            </a:r>
            <a:endParaRPr lang="en-US" altLang="zh-CN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           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组成各种配合的制度称为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配合制。</a:t>
            </a:r>
            <a:endParaRPr lang="zh-CN" altLang="en-US" dirty="0">
              <a:solidFill>
                <a:srgbClr val="FF0000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4952887" y="2715986"/>
            <a:ext cx="348342" cy="1385295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117305" y="1683476"/>
            <a:ext cx="10654733" cy="12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</a:t>
            </a:r>
            <a:r>
              <a:rPr lang="zh-CN" altLang="en-US" sz="28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基孔制</a:t>
            </a:r>
            <a:r>
              <a:rPr lang="zh-CN" altLang="en-US" sz="2800" b="1" dirty="0">
                <a:latin typeface="宋体" panose="02010600030101010101" pitchFamily="2" charset="-122"/>
              </a:rPr>
              <a:t>是指基本偏差为一定的孔的公差带，与不同基本偏差的轴的公差带形成各种配合的一种制度。</a:t>
            </a: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4275" name="Object 11"/>
          <p:cNvGraphicFramePr>
            <a:graphicFrameLocks noChangeAspect="1"/>
          </p:cNvGraphicFramePr>
          <p:nvPr/>
        </p:nvGraphicFramePr>
        <p:xfrm>
          <a:off x="9017000" y="3048001"/>
          <a:ext cx="858838" cy="366713"/>
        </p:xfrm>
        <a:graphic>
          <a:graphicData uri="http://schemas.openxmlformats.org/presentationml/2006/ole"/>
        </a:graphic>
      </p:graphicFrame>
      <p:sp>
        <p:nvSpPr>
          <p:cNvPr id="54276" name="Line 17"/>
          <p:cNvSpPr>
            <a:spLocks noChangeShapeType="1"/>
          </p:cNvSpPr>
          <p:nvPr/>
        </p:nvSpPr>
        <p:spPr bwMode="auto">
          <a:xfrm>
            <a:off x="3124200" y="4724400"/>
            <a:ext cx="609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9581" y="1105626"/>
            <a:ext cx="5329238" cy="5778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defTabSz="1219200">
              <a:spcBef>
                <a:spcPct val="20000"/>
              </a:spcBef>
              <a:buFont typeface="Wingdings" panose="05000000000000000000" pitchFamily="2" charset="2"/>
              <a:buNone/>
              <a:defRPr sz="4265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、基孔制配合 </a:t>
            </a:r>
            <a:endParaRPr lang="zh-CN" altLang="en-US" dirty="0"/>
          </a:p>
        </p:txBody>
      </p:sp>
      <p:sp>
        <p:nvSpPr>
          <p:cNvPr id="54279" name="Text Box 3"/>
          <p:cNvSpPr txBox="1">
            <a:spLocks noChangeArrowheads="1"/>
          </p:cNvSpPr>
          <p:nvPr/>
        </p:nvSpPr>
        <p:spPr bwMode="auto">
          <a:xfrm>
            <a:off x="571388" y="3797071"/>
            <a:ext cx="4730523" cy="226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b="1" dirty="0">
                <a:latin typeface="宋体" panose="02010600030101010101" pitchFamily="2" charset="-122"/>
              </a:rPr>
              <a:t>基孔制的孔为</a:t>
            </a: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基准孔</a:t>
            </a:r>
            <a:r>
              <a:rPr kumimoji="1" lang="en-US" altLang="zh-CN" b="1" dirty="0">
                <a:latin typeface="宋体" panose="02010600030101010101" pitchFamily="2" charset="-122"/>
              </a:rPr>
              <a:t>: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公差带位于零线上方</a:t>
            </a:r>
            <a:endParaRPr kumimoji="1" lang="en-US" altLang="zh-CN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下偏差等于零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grpSp>
        <p:nvGrpSpPr>
          <p:cNvPr id="10" name="Group 5"/>
          <p:cNvGrpSpPr/>
          <p:nvPr/>
        </p:nvGrpSpPr>
        <p:grpSpPr bwMode="auto">
          <a:xfrm>
            <a:off x="6823604" y="2967482"/>
            <a:ext cx="4386792" cy="3775753"/>
            <a:chOff x="394" y="1639"/>
            <a:chExt cx="2202" cy="2332"/>
          </a:xfrm>
        </p:grpSpPr>
        <p:pic>
          <p:nvPicPr>
            <p:cNvPr id="12" name="Picture 6" descr="0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38"/>
            <a:stretch>
              <a:fillRect/>
            </a:stretch>
          </p:blipFill>
          <p:spPr bwMode="auto">
            <a:xfrm>
              <a:off x="394" y="1639"/>
              <a:ext cx="2202" cy="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865" y="3740"/>
              <a:ext cx="11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latin typeface="Arial" panose="020B0604020202020204" pitchFamily="34" charset="0"/>
                  <a:ea typeface="宋体" panose="02010600030101010101" pitchFamily="2" charset="-122"/>
                </a:rPr>
                <a:t>基孔制公差带图</a:t>
              </a:r>
              <a:endParaRPr lang="zh-CN" altLang="en-US" sz="18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183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0" y="2780167"/>
            <a:ext cx="10899560" cy="407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84" name="Rectangle 8"/>
          <p:cNvSpPr>
            <a:spLocks noChangeArrowheads="1"/>
          </p:cNvSpPr>
          <p:nvPr/>
        </p:nvSpPr>
        <p:spPr bwMode="auto">
          <a:xfrm>
            <a:off x="459581" y="1611281"/>
            <a:ext cx="11126969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  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用基准孔的偏差代号</a:t>
            </a: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H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（下偏差</a:t>
            </a: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EI=0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），轴的不同偏差代号形成的各种配合。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2188" name="Rectangle 12"/>
          <p:cNvSpPr>
            <a:spLocks noChangeArrowheads="1"/>
          </p:cNvSpPr>
          <p:nvPr/>
        </p:nvSpPr>
        <p:spPr bwMode="auto">
          <a:xfrm>
            <a:off x="6323409" y="2383518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2189" name="Rectangle 13"/>
          <p:cNvSpPr>
            <a:spLocks noChangeArrowheads="1"/>
          </p:cNvSpPr>
          <p:nvPr/>
        </p:nvSpPr>
        <p:spPr bwMode="auto">
          <a:xfrm>
            <a:off x="9082710" y="2388281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2190" name="Rectangle 14"/>
          <p:cNvSpPr>
            <a:spLocks noChangeArrowheads="1"/>
          </p:cNvSpPr>
          <p:nvPr/>
        </p:nvSpPr>
        <p:spPr bwMode="auto">
          <a:xfrm>
            <a:off x="3492671" y="2383518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9581" y="1105626"/>
            <a:ext cx="5329238" cy="5778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defTabSz="1219200">
              <a:spcBef>
                <a:spcPct val="20000"/>
              </a:spcBef>
              <a:buFont typeface="Wingdings" panose="05000000000000000000" pitchFamily="2" charset="2"/>
              <a:buNone/>
              <a:defRPr sz="4265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、基孔制配合 </a:t>
            </a:r>
            <a:endParaRPr lang="zh-CN" alt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88" grpId="0"/>
      <p:bldP spid="562189" grpId="0"/>
      <p:bldP spid="56219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06513"/>
            <a:ext cx="3460750" cy="647700"/>
          </a:xfrm>
          <a:solidFill>
            <a:srgbClr val="00FFFF"/>
          </a:solidFill>
          <a:ln>
            <a:solidFill>
              <a:schemeClr val="tx1"/>
            </a:solidFill>
            <a:miter lim="800000"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基孔制配合实例</a:t>
            </a:r>
            <a:endParaRPr lang="zh-CN" altLang="en-US" sz="36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1338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7" y="2349161"/>
            <a:ext cx="2568492" cy="33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17" y="2349160"/>
            <a:ext cx="3183331" cy="3387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30" y="2349160"/>
            <a:ext cx="2334301" cy="338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573" y="2351158"/>
            <a:ext cx="2284806" cy="343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/>
          <p:cNvSpPr txBox="1">
            <a:spLocks noChangeArrowheads="1"/>
          </p:cNvSpPr>
          <p:nvPr/>
        </p:nvSpPr>
        <p:spPr bwMode="auto">
          <a:xfrm>
            <a:off x="117305" y="1683476"/>
            <a:ext cx="10654733" cy="12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</a:t>
            </a:r>
            <a:r>
              <a:rPr lang="zh-CN" altLang="en-US" sz="28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基轴制</a:t>
            </a:r>
            <a:r>
              <a:rPr lang="zh-CN" altLang="en-US" sz="2800" b="1" dirty="0">
                <a:latin typeface="宋体" panose="02010600030101010101" pitchFamily="2" charset="-122"/>
              </a:rPr>
              <a:t>是指基本偏差为一定的轴的公差带，与不同基本偏差的孔的公差带形成各种配合的一种制度。</a:t>
            </a: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4275" name="Object 11"/>
          <p:cNvGraphicFramePr>
            <a:graphicFrameLocks noChangeAspect="1"/>
          </p:cNvGraphicFramePr>
          <p:nvPr/>
        </p:nvGraphicFramePr>
        <p:xfrm>
          <a:off x="9017000" y="3048001"/>
          <a:ext cx="858838" cy="366713"/>
        </p:xfrm>
        <a:graphic>
          <a:graphicData uri="http://schemas.openxmlformats.org/presentationml/2006/ole"/>
        </a:graphic>
      </p:graphicFrame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59581" y="1105626"/>
            <a:ext cx="5329238" cy="5778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defTabSz="1219200">
              <a:spcBef>
                <a:spcPct val="20000"/>
              </a:spcBef>
              <a:buFont typeface="Wingdings" panose="05000000000000000000" pitchFamily="2" charset="2"/>
              <a:buNone/>
              <a:defRPr sz="4265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dirty="0"/>
              <a:t>2</a:t>
            </a:r>
            <a:r>
              <a:rPr lang="zh-CN" altLang="en-US" dirty="0"/>
              <a:t>、基轴制配合 </a:t>
            </a:r>
            <a:endParaRPr lang="zh-CN" altLang="en-US" dirty="0"/>
          </a:p>
        </p:txBody>
      </p:sp>
      <p:sp>
        <p:nvSpPr>
          <p:cNvPr id="54279" name="Text Box 3"/>
          <p:cNvSpPr txBox="1">
            <a:spLocks noChangeArrowheads="1"/>
          </p:cNvSpPr>
          <p:nvPr/>
        </p:nvSpPr>
        <p:spPr bwMode="auto">
          <a:xfrm>
            <a:off x="571388" y="3797071"/>
            <a:ext cx="4730523" cy="226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b="1" dirty="0">
                <a:latin typeface="宋体" panose="02010600030101010101" pitchFamily="2" charset="-122"/>
              </a:rPr>
              <a:t>基轴制的轴为</a:t>
            </a: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基准轴</a:t>
            </a:r>
            <a:r>
              <a:rPr kumimoji="1" lang="en-US" altLang="zh-CN" b="1" dirty="0">
                <a:latin typeface="宋体" panose="02010600030101010101" pitchFamily="2" charset="-122"/>
              </a:rPr>
              <a:t>: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公差带位于零线下方</a:t>
            </a:r>
            <a:endParaRPr kumimoji="1" lang="en-US" altLang="zh-CN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上偏差等于零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grpSp>
        <p:nvGrpSpPr>
          <p:cNvPr id="14" name="Group 6"/>
          <p:cNvGrpSpPr/>
          <p:nvPr/>
        </p:nvGrpSpPr>
        <p:grpSpPr bwMode="auto">
          <a:xfrm>
            <a:off x="6474001" y="2756253"/>
            <a:ext cx="4916487" cy="3904190"/>
            <a:chOff x="231" y="1805"/>
            <a:chExt cx="2444" cy="2284"/>
          </a:xfrm>
        </p:grpSpPr>
        <p:pic>
          <p:nvPicPr>
            <p:cNvPr id="15" name="Picture 7" descr="0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11" t="43597"/>
            <a:stretch>
              <a:fillRect/>
            </a:stretch>
          </p:blipFill>
          <p:spPr bwMode="auto">
            <a:xfrm>
              <a:off x="308" y="2453"/>
              <a:ext cx="2367" cy="1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8"/>
            <p:cNvSpPr>
              <a:spLocks noChangeArrowheads="1"/>
            </p:cNvSpPr>
            <p:nvPr/>
          </p:nvSpPr>
          <p:spPr bwMode="auto">
            <a:xfrm>
              <a:off x="843" y="3858"/>
              <a:ext cx="11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latin typeface="Arial" panose="020B0604020202020204" pitchFamily="34" charset="0"/>
                  <a:ea typeface="宋体" panose="02010600030101010101" pitchFamily="2" charset="-122"/>
                </a:rPr>
                <a:t>基轴制公差带图</a:t>
              </a:r>
              <a:endParaRPr lang="zh-CN" altLang="en-US" sz="1800" b="1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17" name="Picture 9" descr="0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11" b="75827"/>
            <a:stretch>
              <a:fillRect/>
            </a:stretch>
          </p:blipFill>
          <p:spPr bwMode="auto">
            <a:xfrm>
              <a:off x="231" y="1805"/>
              <a:ext cx="2444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5" name="Rectangle 5"/>
          <p:cNvSpPr>
            <a:spLocks noGrp="1" noChangeArrowheads="1"/>
          </p:cNvSpPr>
          <p:nvPr>
            <p:ph type="body" idx="4294967295"/>
          </p:nvPr>
        </p:nvSpPr>
        <p:spPr>
          <a:xfrm>
            <a:off x="326571" y="1184964"/>
            <a:ext cx="3240088" cy="619125"/>
          </a:xfrm>
          <a:noFill/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、基轴制配合</a:t>
            </a:r>
            <a:endParaRPr lang="zh-CN" altLang="en-US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63209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66" y="2589213"/>
            <a:ext cx="8849405" cy="4135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10" name="Rectangle 10"/>
          <p:cNvSpPr>
            <a:spLocks noChangeArrowheads="1"/>
          </p:cNvSpPr>
          <p:nvPr/>
        </p:nvSpPr>
        <p:spPr bwMode="auto">
          <a:xfrm>
            <a:off x="877886" y="1804089"/>
            <a:ext cx="10804361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用基准轴的偏差代号</a:t>
            </a: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h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（上偏差</a:t>
            </a: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es=0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）与孔的不同偏差代号形成的各种配合。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3212" name="Rectangle 12"/>
          <p:cNvSpPr>
            <a:spLocks noChangeArrowheads="1"/>
          </p:cNvSpPr>
          <p:nvPr/>
        </p:nvSpPr>
        <p:spPr bwMode="auto">
          <a:xfrm>
            <a:off x="3076122" y="5960386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3213" name="Rectangle 13"/>
          <p:cNvSpPr>
            <a:spLocks noChangeArrowheads="1"/>
          </p:cNvSpPr>
          <p:nvPr/>
        </p:nvSpPr>
        <p:spPr bwMode="auto">
          <a:xfrm>
            <a:off x="5585279" y="5960386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63214" name="Rectangle 14"/>
          <p:cNvSpPr>
            <a:spLocks noChangeArrowheads="1"/>
          </p:cNvSpPr>
          <p:nvPr/>
        </p:nvSpPr>
        <p:spPr bwMode="auto">
          <a:xfrm>
            <a:off x="7681912" y="5960386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12" grpId="0"/>
      <p:bldP spid="563213" grpId="0"/>
      <p:bldP spid="56321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9"/>
          <p:cNvSpPr>
            <a:spLocks noChangeArrowheads="1"/>
          </p:cNvSpPr>
          <p:nvPr/>
        </p:nvSpPr>
        <p:spPr bwMode="auto">
          <a:xfrm>
            <a:off x="495598" y="1084719"/>
            <a:ext cx="34163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课堂练习：配合制度</a:t>
            </a:r>
            <a:endParaRPr lang="zh-CN" altLang="en-US" sz="2800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59396" name="Rectangle 10"/>
          <p:cNvSpPr>
            <a:spLocks noChangeArrowheads="1"/>
          </p:cNvSpPr>
          <p:nvPr/>
        </p:nvSpPr>
        <p:spPr bwMode="auto">
          <a:xfrm>
            <a:off x="212570" y="5382605"/>
            <a:ext cx="10575331" cy="105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4667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、画下列孔与轴的配合公差图、判断其配合制度及配合种类。</a:t>
            </a:r>
            <a:endParaRPr lang="zh-CN" altLang="en-US" sz="2800" b="1" dirty="0">
              <a:solidFill>
                <a:srgbClr val="002060"/>
              </a:solidFill>
              <a:latin typeface="宋体" panose="02010600030101010101" pitchFamily="2" charset="-122"/>
            </a:endParaRP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Φ50H7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／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f6    </a:t>
            </a:r>
            <a:r>
              <a:rPr lang="zh-CN" altLang="pt-BR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　　　　　　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Φ50N7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／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h6</a:t>
            </a:r>
            <a:endParaRPr lang="en-US" altLang="zh-CN" sz="2800" b="1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59397" name="Rectangle 37"/>
          <p:cNvSpPr>
            <a:spLocks noChangeArrowheads="1"/>
          </p:cNvSpPr>
          <p:nvPr/>
        </p:nvSpPr>
        <p:spPr bwMode="auto">
          <a:xfrm>
            <a:off x="633187" y="1795359"/>
            <a:ext cx="100687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．下列孔与轴的配合，那些是基孔制配合   </a:t>
            </a:r>
            <a:r>
              <a:rPr lang="zh-CN" altLang="en-US" sz="2400" dirty="0">
                <a:solidFill>
                  <a:srgbClr val="002060"/>
                </a:solidFill>
                <a:latin typeface="宋体" panose="02010600030101010101" pitchFamily="2" charset="-122"/>
              </a:rPr>
              <a:t>        </a:t>
            </a:r>
            <a:r>
              <a:rPr lang="en-US" altLang="zh-CN" sz="2400" dirty="0">
                <a:solidFill>
                  <a:srgbClr val="002060"/>
                </a:solidFill>
                <a:latin typeface="宋体" panose="02010600030101010101" pitchFamily="2" charset="-122"/>
              </a:rPr>
              <a:t>(              )</a:t>
            </a:r>
            <a:endParaRPr lang="en-US" altLang="zh-CN" sz="2400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sp>
        <p:nvSpPr>
          <p:cNvPr id="59398" name="Rectangle 39"/>
          <p:cNvSpPr>
            <a:spLocks noChangeArrowheads="1"/>
          </p:cNvSpPr>
          <p:nvPr/>
        </p:nvSpPr>
        <p:spPr bwMode="auto">
          <a:xfrm>
            <a:off x="636393" y="3455677"/>
            <a:ext cx="10065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、下列孔与轴的配合，那些是基轴制配合 </a:t>
            </a:r>
            <a:r>
              <a:rPr lang="zh-CN" altLang="en-US" sz="2400" dirty="0">
                <a:solidFill>
                  <a:srgbClr val="002060"/>
                </a:solidFill>
                <a:latin typeface="宋体" panose="02010600030101010101" pitchFamily="2" charset="-122"/>
              </a:rPr>
              <a:t>          </a:t>
            </a:r>
            <a:r>
              <a:rPr lang="en-US" altLang="zh-CN" sz="2400" dirty="0">
                <a:solidFill>
                  <a:srgbClr val="002060"/>
                </a:solidFill>
                <a:latin typeface="宋体" panose="02010600030101010101" pitchFamily="2" charset="-122"/>
              </a:rPr>
              <a:t>(              )</a:t>
            </a:r>
            <a:endParaRPr lang="en-US" altLang="zh-CN" sz="2400" dirty="0">
              <a:solidFill>
                <a:srgbClr val="002060"/>
              </a:solidFill>
              <a:latin typeface="宋体" panose="02010600030101010101" pitchFamily="2" charset="-122"/>
            </a:endParaRPr>
          </a:p>
        </p:txBody>
      </p:sp>
      <p:pic>
        <p:nvPicPr>
          <p:cNvPr id="59399" name="Picture 5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2" y="4125371"/>
            <a:ext cx="9752150" cy="105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0" name="Picture 5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2" y="2353725"/>
            <a:ext cx="9253314" cy="95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ChangeArrowheads="1"/>
          </p:cNvSpPr>
          <p:nvPr/>
        </p:nvSpPr>
        <p:spPr bwMode="auto">
          <a:xfrm>
            <a:off x="1523206" y="2573338"/>
            <a:ext cx="3626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、孔与轴的配合概述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75" name="Rectangle 3"/>
          <p:cNvSpPr>
            <a:spLocks noChangeArrowheads="1"/>
          </p:cNvSpPr>
          <p:nvPr/>
        </p:nvSpPr>
        <p:spPr bwMode="auto">
          <a:xfrm>
            <a:off x="1523207" y="4818063"/>
            <a:ext cx="21900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、配合制度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76" name="Rectangle 4"/>
          <p:cNvSpPr>
            <a:spLocks noChangeArrowheads="1"/>
          </p:cNvSpPr>
          <p:nvPr/>
        </p:nvSpPr>
        <p:spPr bwMode="auto">
          <a:xfrm>
            <a:off x="1523206" y="3738563"/>
            <a:ext cx="47035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、孔与轴的配合种类及特性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78" name="Rectangle 6"/>
          <p:cNvSpPr>
            <a:spLocks noChangeArrowheads="1"/>
          </p:cNvSpPr>
          <p:nvPr/>
        </p:nvSpPr>
        <p:spPr bwMode="auto">
          <a:xfrm>
            <a:off x="2512098" y="1395840"/>
            <a:ext cx="1362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小 结</a:t>
            </a:r>
            <a:endParaRPr lang="zh-CN" altLang="en-US" sz="4000" dirty="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79" name="Rectangle 7"/>
          <p:cNvSpPr>
            <a:spLocks noChangeArrowheads="1"/>
          </p:cNvSpPr>
          <p:nvPr/>
        </p:nvSpPr>
        <p:spPr bwMode="auto">
          <a:xfrm>
            <a:off x="2026443" y="4352926"/>
            <a:ext cx="144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80" name="Rectangle 8"/>
          <p:cNvSpPr>
            <a:spLocks noChangeArrowheads="1"/>
          </p:cNvSpPr>
          <p:nvPr/>
        </p:nvSpPr>
        <p:spPr bwMode="auto">
          <a:xfrm>
            <a:off x="3394869" y="4352926"/>
            <a:ext cx="165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81" name="Rectangle 9"/>
          <p:cNvSpPr>
            <a:spLocks noChangeArrowheads="1"/>
          </p:cNvSpPr>
          <p:nvPr/>
        </p:nvSpPr>
        <p:spPr bwMode="auto">
          <a:xfrm>
            <a:off x="4834732" y="4352926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82" name="Rectangle 10"/>
          <p:cNvSpPr>
            <a:spLocks noChangeArrowheads="1"/>
          </p:cNvSpPr>
          <p:nvPr/>
        </p:nvSpPr>
        <p:spPr bwMode="auto">
          <a:xfrm>
            <a:off x="3467894" y="5360988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基轴制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83" name="Rectangle 11"/>
          <p:cNvSpPr>
            <a:spLocks noChangeArrowheads="1"/>
          </p:cNvSpPr>
          <p:nvPr/>
        </p:nvSpPr>
        <p:spPr bwMode="auto">
          <a:xfrm>
            <a:off x="2026443" y="5360988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基孔制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84" name="Rectangle 12"/>
          <p:cNvSpPr>
            <a:spLocks noChangeArrowheads="1"/>
          </p:cNvSpPr>
          <p:nvPr/>
        </p:nvSpPr>
        <p:spPr bwMode="auto">
          <a:xfrm>
            <a:off x="2026444" y="3128963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配合尺寸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85" name="Rectangle 13"/>
          <p:cNvSpPr>
            <a:spLocks noChangeArrowheads="1"/>
          </p:cNvSpPr>
          <p:nvPr/>
        </p:nvSpPr>
        <p:spPr bwMode="auto">
          <a:xfrm>
            <a:off x="3539331" y="31575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配合公差</a:t>
            </a:r>
            <a:endParaRPr lang="zh-CN" altLang="en-US" sz="1800" b="1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86" name="Rectangle 14"/>
          <p:cNvSpPr>
            <a:spLocks noChangeArrowheads="1"/>
          </p:cNvSpPr>
          <p:nvPr/>
        </p:nvSpPr>
        <p:spPr bwMode="auto">
          <a:xfrm>
            <a:off x="8040688" y="1811339"/>
            <a:ext cx="1127232" cy="58477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目 的</a:t>
            </a:r>
            <a:endParaRPr lang="zh-CN" altLang="en-US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719888" name="Picture 1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3213100"/>
            <a:ext cx="1636712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9889" name="Rectangle 17"/>
          <p:cNvSpPr>
            <a:spLocks noChangeArrowheads="1"/>
          </p:cNvSpPr>
          <p:nvPr/>
        </p:nvSpPr>
        <p:spPr bwMode="auto">
          <a:xfrm>
            <a:off x="7175501" y="5516564"/>
            <a:ext cx="3203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设计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配合公差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并在图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纸上正确标注     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19891" name="AutoShape 19"/>
          <p:cNvSpPr>
            <a:spLocks noChangeArrowheads="1"/>
          </p:cNvSpPr>
          <p:nvPr/>
        </p:nvSpPr>
        <p:spPr bwMode="auto">
          <a:xfrm>
            <a:off x="8472489" y="2492376"/>
            <a:ext cx="357187" cy="1223963"/>
          </a:xfrm>
          <a:prstGeom prst="downArrow">
            <a:avLst>
              <a:gd name="adj1" fmla="val 50000"/>
              <a:gd name="adj2" fmla="val 85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 配合制度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40" name="Rectangle 20"/>
          <p:cNvSpPr>
            <a:spLocks noChangeArrowheads="1"/>
          </p:cNvSpPr>
          <p:nvPr/>
        </p:nvSpPr>
        <p:spPr bwMode="auto">
          <a:xfrm>
            <a:off x="5664200" y="2156607"/>
            <a:ext cx="5391219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、明确配合公差设计任务及目标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21941" name="Rectangle 21"/>
          <p:cNvSpPr>
            <a:spLocks noChangeArrowheads="1"/>
          </p:cNvSpPr>
          <p:nvPr/>
        </p:nvSpPr>
        <p:spPr bwMode="auto">
          <a:xfrm>
            <a:off x="5664200" y="3422979"/>
            <a:ext cx="5391219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、明确配合公差设计内容及方法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721942" name="Rectangle 22"/>
          <p:cNvSpPr>
            <a:spLocks noChangeArrowheads="1"/>
          </p:cNvSpPr>
          <p:nvPr/>
        </p:nvSpPr>
        <p:spPr bwMode="auto">
          <a:xfrm>
            <a:off x="5735638" y="4631747"/>
            <a:ext cx="5319781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、掌握配合公差设计技能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3648076" y="73025"/>
            <a:ext cx="6805613" cy="7683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algn="r">
              <a:defRPr/>
            </a:pPr>
            <a:endParaRPr lang="zh-CN" altLang="en-US" kern="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7" y="2144714"/>
            <a:ext cx="4418103" cy="3046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1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1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1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1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1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40" grpId="0" animBg="1"/>
      <p:bldP spid="721941" grpId="0" animBg="1"/>
      <p:bldP spid="72194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340729" y="1506275"/>
            <a:ext cx="23764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组装条件？</a:t>
            </a:r>
            <a:endParaRPr lang="zh-CN" altLang="en-US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3" name="Picture 12" descr="201011~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3" r="1817" b="23128"/>
          <a:stretch>
            <a:fillRect/>
          </a:stretch>
        </p:blipFill>
        <p:spPr bwMode="auto">
          <a:xfrm>
            <a:off x="2953754" y="2219324"/>
            <a:ext cx="2378075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3"/>
          <p:cNvSpPr>
            <a:spLocks noChangeArrowheads="1"/>
          </p:cNvSpPr>
          <p:nvPr/>
        </p:nvSpPr>
        <p:spPr bwMode="auto">
          <a:xfrm>
            <a:off x="4009594" y="4413772"/>
            <a:ext cx="1439863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孔径为</a:t>
            </a: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</a:t>
            </a:r>
            <a:endParaRPr lang="en-US" altLang="zh-CN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" name="Rectangle 14"/>
          <p:cNvSpPr>
            <a:spLocks noChangeArrowheads="1"/>
          </p:cNvSpPr>
          <p:nvPr/>
        </p:nvSpPr>
        <p:spPr bwMode="auto">
          <a:xfrm>
            <a:off x="6486021" y="5343143"/>
            <a:ext cx="2016125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、合理条件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" name="Rectangle 15"/>
          <p:cNvSpPr>
            <a:spLocks noChangeArrowheads="1"/>
          </p:cNvSpPr>
          <p:nvPr/>
        </p:nvSpPr>
        <p:spPr bwMode="auto">
          <a:xfrm>
            <a:off x="6435586" y="2302549"/>
            <a:ext cx="2089150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、必要条件</a:t>
            </a:r>
            <a:endParaRPr lang="zh-CN" altLang="en-US" sz="2400" u="sng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492602" y="4413772"/>
            <a:ext cx="12954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轴径为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</a:t>
            </a:r>
            <a:endParaRPr lang="en-US" altLang="zh-CN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8" name="Rectangle 19"/>
          <p:cNvSpPr>
            <a:spLocks noChangeArrowheads="1"/>
          </p:cNvSpPr>
          <p:nvPr/>
        </p:nvSpPr>
        <p:spPr bwMode="auto">
          <a:xfrm>
            <a:off x="8235811" y="2302549"/>
            <a:ext cx="10795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D=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</a:t>
            </a:r>
            <a:endParaRPr lang="en-US" altLang="zh-CN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9" name="Rectangle 21"/>
          <p:cNvSpPr>
            <a:spLocks noChangeArrowheads="1"/>
          </p:cNvSpPr>
          <p:nvPr/>
        </p:nvSpPr>
        <p:spPr bwMode="auto">
          <a:xfrm>
            <a:off x="8357684" y="5414581"/>
            <a:ext cx="33480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间隙和过盈大好小好？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6435586" y="1590866"/>
            <a:ext cx="410527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满足什么条件才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可能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装进？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7" name="Rectangle 30"/>
          <p:cNvSpPr>
            <a:spLocks noChangeArrowheads="1"/>
          </p:cNvSpPr>
          <p:nvPr/>
        </p:nvSpPr>
        <p:spPr bwMode="auto">
          <a:xfrm>
            <a:off x="7157899" y="2939848"/>
            <a:ext cx="12954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</a:t>
            </a:r>
            <a:endParaRPr lang="en-US" altLang="zh-CN" sz="24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8" name="Rectangle 31"/>
          <p:cNvSpPr>
            <a:spLocks noChangeArrowheads="1"/>
          </p:cNvSpPr>
          <p:nvPr/>
        </p:nvSpPr>
        <p:spPr bwMode="auto">
          <a:xfrm>
            <a:off x="8770058" y="293984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D=25.02</a:t>
            </a:r>
            <a:endParaRPr lang="en-US" altLang="zh-CN" sz="24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9" name="Rectangle 32"/>
          <p:cNvSpPr>
            <a:spLocks noChangeArrowheads="1"/>
          </p:cNvSpPr>
          <p:nvPr/>
        </p:nvSpPr>
        <p:spPr bwMode="auto">
          <a:xfrm>
            <a:off x="7157899" y="3471660"/>
            <a:ext cx="12954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0" name="Rectangle 33"/>
          <p:cNvSpPr>
            <a:spLocks noChangeArrowheads="1"/>
          </p:cNvSpPr>
          <p:nvPr/>
        </p:nvSpPr>
        <p:spPr bwMode="auto">
          <a:xfrm>
            <a:off x="8803517" y="3471660"/>
            <a:ext cx="255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D=25.48</a:t>
            </a:r>
            <a:endParaRPr lang="en-US" altLang="zh-CN" sz="24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3" name="Rectangle 36"/>
          <p:cNvSpPr>
            <a:spLocks noChangeArrowheads="1"/>
          </p:cNvSpPr>
          <p:nvPr/>
        </p:nvSpPr>
        <p:spPr bwMode="auto">
          <a:xfrm>
            <a:off x="8770057" y="4019349"/>
            <a:ext cx="1785971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D=24.98</a:t>
            </a:r>
            <a:endParaRPr lang="en-US" altLang="zh-CN" sz="24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4" name="Rectangle 37"/>
          <p:cNvSpPr>
            <a:spLocks noChangeArrowheads="1"/>
          </p:cNvSpPr>
          <p:nvPr/>
        </p:nvSpPr>
        <p:spPr bwMode="auto">
          <a:xfrm>
            <a:off x="7157899" y="4019348"/>
            <a:ext cx="106764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</a:t>
            </a:r>
            <a:endParaRPr lang="en-US" altLang="zh-CN" sz="24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7157899" y="4589261"/>
            <a:ext cx="9962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</a:t>
            </a:r>
            <a:endParaRPr lang="en-US" altLang="zh-CN" sz="24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8770058" y="4629872"/>
            <a:ext cx="178597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D=24.58</a:t>
            </a:r>
            <a:endParaRPr lang="en-US" altLang="zh-CN" sz="24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29" name="Rectangle 42"/>
          <p:cNvSpPr>
            <a:spLocks noChangeArrowheads="1"/>
          </p:cNvSpPr>
          <p:nvPr/>
        </p:nvSpPr>
        <p:spPr bwMode="auto">
          <a:xfrm>
            <a:off x="522091" y="6235870"/>
            <a:ext cx="50935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满足</a:t>
            </a:r>
            <a:r>
              <a:rPr lang="zh-CN" altLang="en-US" sz="2400" b="1" dirty="0">
                <a:solidFill>
                  <a:schemeClr val="hlink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必要</a:t>
            </a:r>
            <a:r>
              <a:rPr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及</a:t>
            </a:r>
            <a:r>
              <a:rPr lang="zh-CN" altLang="en-US" sz="2400" b="1" dirty="0">
                <a:solidFill>
                  <a:schemeClr val="hlink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合理</a:t>
            </a:r>
            <a:r>
              <a:rPr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条件的零件的组装</a:t>
            </a:r>
            <a:endParaRPr lang="zh-CN" altLang="en-US" sz="2400" b="1" dirty="0">
              <a:solidFill>
                <a:srgbClr val="0000FF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32" name="AutoShape 46"/>
          <p:cNvSpPr>
            <a:spLocks noChangeArrowheads="1"/>
          </p:cNvSpPr>
          <p:nvPr/>
        </p:nvSpPr>
        <p:spPr bwMode="auto">
          <a:xfrm rot="-1279503">
            <a:off x="3817354" y="3011486"/>
            <a:ext cx="976313" cy="288925"/>
          </a:xfrm>
          <a:prstGeom prst="rightArrow">
            <a:avLst>
              <a:gd name="adj1" fmla="val 50000"/>
              <a:gd name="adj2" fmla="val 8447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3" name="AutoShape 47"/>
          <p:cNvSpPr>
            <a:spLocks noChangeArrowheads="1"/>
          </p:cNvSpPr>
          <p:nvPr/>
        </p:nvSpPr>
        <p:spPr bwMode="auto">
          <a:xfrm>
            <a:off x="8266821" y="3084310"/>
            <a:ext cx="473075" cy="214313"/>
          </a:xfrm>
          <a:prstGeom prst="rightArrow">
            <a:avLst>
              <a:gd name="adj1" fmla="val 50000"/>
              <a:gd name="adj2" fmla="val 55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4" name="AutoShape 48"/>
          <p:cNvSpPr>
            <a:spLocks noChangeArrowheads="1"/>
          </p:cNvSpPr>
          <p:nvPr/>
        </p:nvSpPr>
        <p:spPr bwMode="auto">
          <a:xfrm>
            <a:off x="8266821" y="3616123"/>
            <a:ext cx="473075" cy="214312"/>
          </a:xfrm>
          <a:prstGeom prst="rightArrow">
            <a:avLst>
              <a:gd name="adj1" fmla="val 50000"/>
              <a:gd name="adj2" fmla="val 55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5" name="AutoShape 49"/>
          <p:cNvSpPr>
            <a:spLocks noChangeArrowheads="1"/>
          </p:cNvSpPr>
          <p:nvPr/>
        </p:nvSpPr>
        <p:spPr bwMode="auto">
          <a:xfrm>
            <a:off x="8266821" y="4163810"/>
            <a:ext cx="473075" cy="214313"/>
          </a:xfrm>
          <a:prstGeom prst="rightArrow">
            <a:avLst>
              <a:gd name="adj1" fmla="val 50000"/>
              <a:gd name="adj2" fmla="val 55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6" name="AutoShape 50"/>
          <p:cNvSpPr>
            <a:spLocks noChangeArrowheads="1"/>
          </p:cNvSpPr>
          <p:nvPr/>
        </p:nvSpPr>
        <p:spPr bwMode="auto">
          <a:xfrm>
            <a:off x="8225546" y="4744493"/>
            <a:ext cx="473075" cy="214313"/>
          </a:xfrm>
          <a:prstGeom prst="rightArrow">
            <a:avLst>
              <a:gd name="adj1" fmla="val 50000"/>
              <a:gd name="adj2" fmla="val 55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8" name="Rectangle 52"/>
          <p:cNvSpPr>
            <a:spLocks noChangeArrowheads="1"/>
          </p:cNvSpPr>
          <p:nvPr/>
        </p:nvSpPr>
        <p:spPr bwMode="auto">
          <a:xfrm>
            <a:off x="8954949" y="2302549"/>
            <a:ext cx="2124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基本尺寸相同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39" name="Rectangle 53"/>
          <p:cNvSpPr>
            <a:spLocks noChangeArrowheads="1"/>
          </p:cNvSpPr>
          <p:nvPr/>
        </p:nvSpPr>
        <p:spPr bwMode="auto">
          <a:xfrm>
            <a:off x="2492602" y="5630481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结 论</a:t>
            </a:r>
            <a:endParaRPr lang="zh-CN" altLang="en-US" sz="2800" dirty="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41" name="Picture 10" descr="t01e6797d017b6dd89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t="2361" r="62195" b="15764"/>
          <a:stretch>
            <a:fillRect/>
          </a:stretch>
        </p:blipFill>
        <p:spPr bwMode="auto">
          <a:xfrm>
            <a:off x="10409" y="1002594"/>
            <a:ext cx="2286240" cy="39572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Placeholder 4"/>
          <p:cNvSpPr txBox="1"/>
          <p:nvPr/>
        </p:nvSpPr>
        <p:spPr>
          <a:xfrm>
            <a:off x="892413" y="90782"/>
            <a:ext cx="8899525" cy="660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箭头: 右 43"/>
          <p:cNvSpPr/>
          <p:nvPr/>
        </p:nvSpPr>
        <p:spPr>
          <a:xfrm>
            <a:off x="2296649" y="2801505"/>
            <a:ext cx="585668" cy="964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7" name="Rectangle 5"/>
          <p:cNvSpPr>
            <a:spLocks noChangeArrowheads="1"/>
          </p:cNvSpPr>
          <p:nvPr/>
        </p:nvSpPr>
        <p:spPr bwMode="auto">
          <a:xfrm>
            <a:off x="3963988" y="1301750"/>
            <a:ext cx="416511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算数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答案 </a:t>
            </a:r>
            <a:r>
              <a:rPr lang="en-US" altLang="zh-CN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Vs </a:t>
            </a:r>
            <a:r>
              <a:rPr lang="zh-CN" altLang="en-US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工程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答案</a:t>
            </a:r>
            <a:endParaRPr lang="zh-CN" altLang="en-US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8678" name="Rectangle 6"/>
          <p:cNvSpPr>
            <a:spLocks noChangeArrowheads="1"/>
          </p:cNvSpPr>
          <p:nvPr/>
        </p:nvSpPr>
        <p:spPr bwMode="auto">
          <a:xfrm>
            <a:off x="1754980" y="2215304"/>
            <a:ext cx="2519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206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00206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、算数答案</a:t>
            </a:r>
            <a:endParaRPr lang="zh-CN" altLang="en-US" sz="2800" dirty="0">
              <a:solidFill>
                <a:srgbClr val="00206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8679" name="Rectangle 7"/>
          <p:cNvSpPr>
            <a:spLocks noChangeArrowheads="1"/>
          </p:cNvSpPr>
          <p:nvPr/>
        </p:nvSpPr>
        <p:spPr bwMode="auto">
          <a:xfrm>
            <a:off x="1759530" y="3060700"/>
            <a:ext cx="2305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206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rgbClr val="00206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、工程答案</a:t>
            </a:r>
            <a:endParaRPr lang="zh-CN" altLang="en-US" sz="2800" dirty="0">
              <a:solidFill>
                <a:srgbClr val="00206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8680" name="Rectangle 8"/>
          <p:cNvSpPr>
            <a:spLocks noChangeArrowheads="1"/>
          </p:cNvSpPr>
          <p:nvPr/>
        </p:nvSpPr>
        <p:spPr bwMode="auto">
          <a:xfrm>
            <a:off x="4679708" y="2140690"/>
            <a:ext cx="1150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1+1=2</a:t>
            </a:r>
            <a:endParaRPr lang="en-US" altLang="zh-CN" sz="28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68681" name="Rectangle 9"/>
          <p:cNvSpPr>
            <a:spLocks noChangeArrowheads="1"/>
          </p:cNvSpPr>
          <p:nvPr/>
        </p:nvSpPr>
        <p:spPr bwMode="auto">
          <a:xfrm>
            <a:off x="5830644" y="2140690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X+X=2X</a:t>
            </a:r>
            <a:endParaRPr lang="en-US" altLang="zh-CN" sz="28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68682" name="Rectangle 10"/>
          <p:cNvSpPr>
            <a:spLocks noChangeArrowheads="1"/>
          </p:cNvSpPr>
          <p:nvPr/>
        </p:nvSpPr>
        <p:spPr bwMode="auto">
          <a:xfrm>
            <a:off x="7270507" y="2140690"/>
            <a:ext cx="2736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唯一性和</a:t>
            </a:r>
            <a:r>
              <a:rPr lang="zh-CN" altLang="en-US" sz="2800">
                <a:solidFill>
                  <a:srgbClr val="0000FF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确定性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　</a:t>
            </a:r>
            <a:endParaRPr lang="zh-CN" altLang="en-US" sz="2400" b="1">
              <a:solidFill>
                <a:srgbClr val="0000FF"/>
              </a:solidFill>
              <a:latin typeface="宋体" panose="02010600030101010101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8683" name="Rectangle 11"/>
          <p:cNvSpPr>
            <a:spLocks noChangeArrowheads="1"/>
          </p:cNvSpPr>
          <p:nvPr/>
        </p:nvSpPr>
        <p:spPr bwMode="auto">
          <a:xfrm>
            <a:off x="4954588" y="3672680"/>
            <a:ext cx="1546573" cy="39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  <a:ea typeface="隶书" panose="02010509060101010101" pitchFamily="49" charset="-122"/>
              </a:rPr>
              <a:t>Ø</a:t>
            </a:r>
            <a:r>
              <a:rPr lang="pt-BR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5h</a:t>
            </a:r>
            <a:r>
              <a:rPr lang="pt-BR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01</a:t>
            </a:r>
            <a:endParaRPr lang="en-US" altLang="zh-CN" sz="24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68684" name="Rectangle 12"/>
          <p:cNvSpPr>
            <a:spLocks noChangeArrowheads="1"/>
          </p:cNvSpPr>
          <p:nvPr/>
        </p:nvSpPr>
        <p:spPr bwMode="auto">
          <a:xfrm>
            <a:off x="4954586" y="4464842"/>
            <a:ext cx="1680389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  <a:ea typeface="隶书" panose="02010509060101010101" pitchFamily="49" charset="-122"/>
              </a:rPr>
              <a:t>Ø</a:t>
            </a:r>
            <a:r>
              <a:rPr lang="pt-BR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5h</a:t>
            </a:r>
            <a:r>
              <a:rPr lang="pt-BR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endParaRPr lang="en-US" altLang="zh-CN" sz="24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68685" name="AutoShape 13"/>
          <p:cNvSpPr>
            <a:spLocks noChangeArrowheads="1"/>
          </p:cNvSpPr>
          <p:nvPr/>
        </p:nvSpPr>
        <p:spPr bwMode="auto">
          <a:xfrm rot="5400000">
            <a:off x="6394449" y="360124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8686" name="AutoShape 14"/>
          <p:cNvSpPr>
            <a:spLocks noChangeArrowheads="1"/>
          </p:cNvSpPr>
          <p:nvPr/>
        </p:nvSpPr>
        <p:spPr bwMode="auto">
          <a:xfrm rot="5400000">
            <a:off x="6394449" y="4393405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8687" name="Rectangle 15"/>
          <p:cNvSpPr>
            <a:spLocks noChangeArrowheads="1"/>
          </p:cNvSpPr>
          <p:nvPr/>
        </p:nvSpPr>
        <p:spPr bwMode="auto">
          <a:xfrm>
            <a:off x="7402513" y="3601243"/>
            <a:ext cx="10810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0</a:t>
            </a:r>
            <a:endParaRPr lang="en-US" altLang="zh-CN" sz="1600">
              <a:solidFill>
                <a:schemeClr val="hlink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宋体" panose="02010600030101010101" pitchFamily="2" charset="-122"/>
              </a:rPr>
              <a:t>-</a:t>
            </a: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0.0004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668688" name="Rectangle 16"/>
          <p:cNvSpPr>
            <a:spLocks noChangeArrowheads="1"/>
          </p:cNvSpPr>
          <p:nvPr/>
        </p:nvSpPr>
        <p:spPr bwMode="auto">
          <a:xfrm>
            <a:off x="6897687" y="3672680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5</a:t>
            </a:r>
            <a:endParaRPr lang="en-US" altLang="zh-CN" sz="28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68689" name="Rectangle 17"/>
          <p:cNvSpPr>
            <a:spLocks noChangeArrowheads="1"/>
          </p:cNvSpPr>
          <p:nvPr/>
        </p:nvSpPr>
        <p:spPr bwMode="auto">
          <a:xfrm>
            <a:off x="6897687" y="4464843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5</a:t>
            </a:r>
            <a:endParaRPr lang="en-US" altLang="zh-CN" sz="28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68690" name="Rectangle 18"/>
          <p:cNvSpPr>
            <a:spLocks noChangeArrowheads="1"/>
          </p:cNvSpPr>
          <p:nvPr/>
        </p:nvSpPr>
        <p:spPr bwMode="auto">
          <a:xfrm>
            <a:off x="7329488" y="4393406"/>
            <a:ext cx="1081087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0</a:t>
            </a:r>
            <a:endParaRPr lang="en-US" altLang="zh-CN" sz="1600">
              <a:solidFill>
                <a:schemeClr val="hlink"/>
              </a:solidFill>
              <a:latin typeface="Tahoma" panose="020B0604030504040204" pitchFamily="34" charset="0"/>
            </a:endParaRP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宋体" panose="02010600030101010101" pitchFamily="2" charset="-122"/>
              </a:rPr>
              <a:t>-</a:t>
            </a: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 0.0006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  <a:endParaRPr lang="zh-CN" altLang="en-US" sz="2800">
              <a:latin typeface="Tahoma" panose="020B0604030504040204" pitchFamily="34" charset="0"/>
            </a:endParaRPr>
          </a:p>
        </p:txBody>
      </p:sp>
      <p:sp>
        <p:nvSpPr>
          <p:cNvPr id="668691" name="Rectangle 19"/>
          <p:cNvSpPr>
            <a:spLocks noChangeArrowheads="1"/>
          </p:cNvSpPr>
          <p:nvPr/>
        </p:nvSpPr>
        <p:spPr bwMode="auto">
          <a:xfrm>
            <a:off x="8482013" y="4177505"/>
            <a:ext cx="2124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区别大吗？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8692" name="Rectangle 20"/>
          <p:cNvSpPr>
            <a:spLocks noChangeArrowheads="1"/>
          </p:cNvSpPr>
          <p:nvPr/>
        </p:nvSpPr>
        <p:spPr bwMode="auto">
          <a:xfrm>
            <a:off x="5266840" y="5291137"/>
            <a:ext cx="5724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有时是非唯一性、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可选性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、合理性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　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68695" name="Picture 23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80" y="3797300"/>
            <a:ext cx="2805113" cy="1955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696" name="Rectangle 24"/>
          <p:cNvSpPr>
            <a:spLocks noChangeArrowheads="1"/>
          </p:cNvSpPr>
          <p:nvPr/>
        </p:nvSpPr>
        <p:spPr bwMode="auto">
          <a:xfrm>
            <a:off x="6046545" y="6058694"/>
            <a:ext cx="39608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需要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经验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判断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anose="03000509000000000000" pitchFamily="2" charset="-122"/>
              </a:rPr>
              <a:t>！！！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方正隶书简体" panose="03000509000000000000" pitchFamily="2" charset="-122"/>
              </a:rPr>
              <a:t>　</a:t>
            </a:r>
            <a:endParaRPr lang="zh-CN" altLang="en-US" sz="2400" b="1" dirty="0">
              <a:solidFill>
                <a:srgbClr val="0000FF"/>
              </a:solidFill>
              <a:latin typeface="宋体" panose="02010600030101010101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6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6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6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8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68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68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68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80" grpId="0"/>
      <p:bldP spid="668681" grpId="0"/>
      <p:bldP spid="668682" grpId="0"/>
      <p:bldP spid="668683" grpId="0"/>
      <p:bldP spid="668684" grpId="0"/>
      <p:bldP spid="668687" grpId="0"/>
      <p:bldP spid="668688" grpId="0"/>
      <p:bldP spid="668689" grpId="0"/>
      <p:bldP spid="668690" grpId="0"/>
      <p:bldP spid="668691" grpId="0"/>
      <p:bldP spid="668692" grpId="0"/>
      <p:bldP spid="66869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701" name="Picture 5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30" y="1702594"/>
            <a:ext cx="5813933" cy="443694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9702" name="Rectangle 6"/>
          <p:cNvSpPr>
            <a:spLocks noChangeArrowheads="1"/>
          </p:cNvSpPr>
          <p:nvPr/>
        </p:nvSpPr>
        <p:spPr bwMode="auto">
          <a:xfrm>
            <a:off x="6888164" y="1519238"/>
            <a:ext cx="324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Ø2</a:t>
            </a:r>
            <a:r>
              <a:rPr lang="pt-BR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5</a:t>
            </a:r>
            <a:r>
              <a:rPr lang="zh-CN" altLang="pt-BR" sz="2800" dirty="0">
                <a:solidFill>
                  <a:srgbClr val="0000FF"/>
                </a:solidFill>
                <a:latin typeface="宋体" panose="02010600030101010101" pitchFamily="2" charset="-122"/>
              </a:rPr>
              <a:t>、 </a:t>
            </a:r>
            <a:r>
              <a:rPr lang="en-US" altLang="zh-CN" sz="2800" dirty="0">
                <a:solidFill>
                  <a:schemeClr val="hlink"/>
                </a:solidFill>
                <a:latin typeface="宋体" panose="02010600030101010101" pitchFamily="2" charset="-122"/>
              </a:rPr>
              <a:t>Ø2</a:t>
            </a:r>
            <a:r>
              <a:rPr lang="pt-BR" altLang="zh-CN" sz="2800" dirty="0">
                <a:solidFill>
                  <a:schemeClr val="hlink"/>
                </a:solidFill>
                <a:latin typeface="宋体" panose="02010600030101010101" pitchFamily="2" charset="-122"/>
              </a:rPr>
              <a:t>6</a:t>
            </a:r>
            <a:r>
              <a:rPr lang="zh-CN" altLang="pt-BR" sz="2800" dirty="0">
                <a:solidFill>
                  <a:srgbClr val="0000FF"/>
                </a:solidFill>
                <a:latin typeface="宋体" panose="02010600030101010101" pitchFamily="2" charset="-122"/>
              </a:rPr>
              <a:t>、 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Ø2</a:t>
            </a:r>
            <a:r>
              <a:rPr lang="pt-BR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7</a:t>
            </a:r>
            <a:endParaRPr lang="en-US" altLang="zh-CN" sz="28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69705" name="AutoShape 9"/>
          <p:cNvSpPr>
            <a:spLocks noChangeArrowheads="1"/>
          </p:cNvSpPr>
          <p:nvPr/>
        </p:nvSpPr>
        <p:spPr bwMode="auto">
          <a:xfrm>
            <a:off x="8328026" y="2166938"/>
            <a:ext cx="214313" cy="863600"/>
          </a:xfrm>
          <a:prstGeom prst="downArrow">
            <a:avLst>
              <a:gd name="adj1" fmla="val 50000"/>
              <a:gd name="adj2" fmla="val 10074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9706" name="Rectangle 10"/>
          <p:cNvSpPr>
            <a:spLocks noChangeArrowheads="1"/>
          </p:cNvSpPr>
          <p:nvPr/>
        </p:nvSpPr>
        <p:spPr bwMode="auto">
          <a:xfrm>
            <a:off x="7104064" y="3103563"/>
            <a:ext cx="3132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都满足强度要求</a:t>
            </a:r>
            <a:endParaRPr lang="zh-CN" altLang="en-US" sz="2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9708" name="Rectangle 12"/>
          <p:cNvSpPr>
            <a:spLocks noChangeArrowheads="1"/>
          </p:cNvSpPr>
          <p:nvPr/>
        </p:nvSpPr>
        <p:spPr bwMode="auto">
          <a:xfrm>
            <a:off x="8002589" y="4478338"/>
            <a:ext cx="1152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hlink"/>
                </a:solidFill>
                <a:latin typeface="宋体" panose="02010600030101010101" pitchFamily="2" charset="-122"/>
              </a:rPr>
              <a:t>Ø2</a:t>
            </a:r>
            <a:r>
              <a:rPr lang="pt-BR" altLang="zh-CN" sz="3600" dirty="0">
                <a:solidFill>
                  <a:schemeClr val="hlink"/>
                </a:solidFill>
                <a:latin typeface="宋体" panose="02010600030101010101" pitchFamily="2" charset="-122"/>
              </a:rPr>
              <a:t>5</a:t>
            </a:r>
            <a:endParaRPr lang="en-US" altLang="zh-CN" sz="36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669711" name="Picture 15" descr="_A~_C_F`%IP6P74Q9KE%$%5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9" y="5119688"/>
            <a:ext cx="60483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712" name="Rectangle 16"/>
          <p:cNvSpPr>
            <a:spLocks noChangeArrowheads="1"/>
          </p:cNvSpPr>
          <p:nvPr/>
        </p:nvSpPr>
        <p:spPr bwMode="auto">
          <a:xfrm>
            <a:off x="8183563" y="5297488"/>
            <a:ext cx="19575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经验判断</a:t>
            </a: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!!!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auto">
          <a:xfrm>
            <a:off x="8183563" y="3688670"/>
            <a:ext cx="511174" cy="863600"/>
          </a:xfrm>
          <a:prstGeom prst="downArrow">
            <a:avLst>
              <a:gd name="adj1" fmla="val 50000"/>
              <a:gd name="adj2" fmla="val 10074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708" grpId="0"/>
      <p:bldP spid="6697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1" name="Rectangle 3"/>
          <p:cNvSpPr>
            <a:spLocks noChangeArrowheads="1"/>
          </p:cNvSpPr>
          <p:nvPr/>
        </p:nvSpPr>
        <p:spPr bwMode="auto">
          <a:xfrm>
            <a:off x="308202" y="1154906"/>
            <a:ext cx="46990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一）、配合公差设计目标</a:t>
            </a:r>
            <a:endParaRPr lang="zh-CN" altLang="en-US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16465" name="Picture 17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6" y="2430463"/>
            <a:ext cx="2667000" cy="36004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466" name="Rectangle 18"/>
          <p:cNvSpPr>
            <a:spLocks noChangeArrowheads="1"/>
          </p:cNvSpPr>
          <p:nvPr/>
        </p:nvSpPr>
        <p:spPr bwMode="auto">
          <a:xfrm>
            <a:off x="4682729" y="2439849"/>
            <a:ext cx="72874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、根据零件功能的要求确定其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配合性质；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16467" name="Rectangle 19"/>
          <p:cNvSpPr>
            <a:spLocks noChangeArrowheads="1"/>
          </p:cNvSpPr>
          <p:nvPr/>
        </p:nvSpPr>
        <p:spPr bwMode="auto">
          <a:xfrm>
            <a:off x="4862399" y="4845277"/>
            <a:ext cx="6567714" cy="130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、根据零件的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工艺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及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经济性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要求给出合理的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配合公差。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16468" name="Picture 20" descr="_A~_C_F`%IP6P74Q9KE%$%5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9" y="3294063"/>
            <a:ext cx="4937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69" name="Rectangle 21"/>
          <p:cNvSpPr>
            <a:spLocks noChangeArrowheads="1"/>
          </p:cNvSpPr>
          <p:nvPr/>
        </p:nvSpPr>
        <p:spPr bwMode="auto">
          <a:xfrm>
            <a:off x="6096000" y="3617913"/>
            <a:ext cx="1008062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16470" name="Rectangle 22"/>
          <p:cNvSpPr>
            <a:spLocks noChangeArrowheads="1"/>
          </p:cNvSpPr>
          <p:nvPr/>
        </p:nvSpPr>
        <p:spPr bwMode="auto">
          <a:xfrm>
            <a:off x="7678737" y="3617913"/>
            <a:ext cx="935038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16471" name="Rectangle 23"/>
          <p:cNvSpPr>
            <a:spLocks noChangeArrowheads="1"/>
          </p:cNvSpPr>
          <p:nvPr/>
        </p:nvSpPr>
        <p:spPr bwMode="auto">
          <a:xfrm>
            <a:off x="9120187" y="3617913"/>
            <a:ext cx="935038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6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6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6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6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6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6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6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6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66" grpId="0"/>
      <p:bldP spid="616467" grpId="0"/>
      <p:bldP spid="616469" grpId="0" animBg="1"/>
      <p:bldP spid="616470" grpId="0" animBg="1"/>
      <p:bldP spid="61647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9" name="Rectangle 3"/>
          <p:cNvSpPr>
            <a:spLocks noChangeArrowheads="1"/>
          </p:cNvSpPr>
          <p:nvPr/>
        </p:nvSpPr>
        <p:spPr bwMode="auto">
          <a:xfrm>
            <a:off x="361950" y="1077232"/>
            <a:ext cx="46990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二）、配合公差</a:t>
            </a:r>
            <a:r>
              <a:rPr lang="zh-CN" altLang="en-US" dirty="0">
                <a:solidFill>
                  <a:schemeClr val="hlink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设计内容</a:t>
            </a:r>
            <a:endParaRPr lang="zh-CN" altLang="en-US" dirty="0">
              <a:solidFill>
                <a:schemeClr val="hlink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pic>
        <p:nvPicPr>
          <p:cNvPr id="70042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955687"/>
            <a:ext cx="3019426" cy="438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967" y="3410729"/>
            <a:ext cx="2280647" cy="160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768" y="1853506"/>
            <a:ext cx="2177245" cy="157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575" y="4940072"/>
            <a:ext cx="2221009" cy="123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23" y="1820683"/>
            <a:ext cx="2155364" cy="160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266" y="4940072"/>
            <a:ext cx="2221009" cy="1258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6" y="3174092"/>
            <a:ext cx="2461709" cy="91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9" name="Picture 13" descr="_A~_C_F`%IP6P74Q9KE%$%5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620" y="3525886"/>
            <a:ext cx="948214" cy="124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0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0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0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0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0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0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ChangeArrowheads="1"/>
          </p:cNvSpPr>
          <p:nvPr/>
        </p:nvSpPr>
        <p:spPr bwMode="auto">
          <a:xfrm>
            <a:off x="718231" y="1270999"/>
            <a:ext cx="11372169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内容：</a:t>
            </a:r>
            <a:r>
              <a:rPr kumimoji="1"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孔、轴公差与配合的选用包括：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基准制的选择</a:t>
            </a:r>
            <a:endParaRPr kumimoji="1"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标准公差等级的选择</a:t>
            </a:r>
            <a:endParaRPr kumimoji="1"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配合种类的选择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原则：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满足使用要求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的前提下，获得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最佳的技术经济效益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方法：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类比法、计算法、试验法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ChangeArrowheads="1"/>
          </p:cNvSpPr>
          <p:nvPr/>
        </p:nvSpPr>
        <p:spPr bwMode="auto">
          <a:xfrm>
            <a:off x="322829" y="1055463"/>
            <a:ext cx="11372169" cy="5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精度设计的基本方法：</a:t>
            </a: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类比法：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以经过生产验证的、类似的机械、机构和零部件为样板来规定公差与配合，也就是凭经验来选取公差与配合，这是确定公差与配合的主要方法。</a:t>
            </a:r>
            <a:b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计算法：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按一定的理论和公式，通过计算来确定公差与配合。按计算法选取公差与配合，理论根据比较充分，但较麻烦，特别是由于计算法都是把条件理想化和简单化了。因此，计算结果不一定完全符合实际。但这种方法比较科学，有指导意义，需进一步使其完善。</a:t>
            </a:r>
            <a:b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试验法：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通过专门的试验或统计分析来确定所需的间隙或过盈，从而选取恰当公差与配合。试验法最为可靠，但代价较高，故只用于特别重要的场合。</a:t>
            </a:r>
            <a:endParaRPr lang="zh-CN" altLang="en-US" sz="24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Text Box 2"/>
          <p:cNvSpPr txBox="1">
            <a:spLocks noChangeArrowheads="1"/>
          </p:cNvSpPr>
          <p:nvPr/>
        </p:nvSpPr>
        <p:spPr bwMode="auto">
          <a:xfrm>
            <a:off x="443367" y="2067376"/>
            <a:ext cx="7848600" cy="236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主要考虑结构的合理性和工艺的经济性。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1. 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一般情况下应优先选择</a:t>
            </a:r>
            <a:r>
              <a:rPr kumimoji="1"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基孔制。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特殊情况下采用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基轴制。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67588" name="Text Box 7"/>
          <p:cNvSpPr txBox="1">
            <a:spLocks noChangeArrowheads="1"/>
          </p:cNvSpPr>
          <p:nvPr/>
        </p:nvSpPr>
        <p:spPr bwMode="auto">
          <a:xfrm>
            <a:off x="310243" y="1194819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00"/>
                </a:solidFill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一</a:t>
            </a:r>
            <a:r>
              <a:rPr lang="en-US" altLang="zh-CN" sz="2800" dirty="0">
                <a:solidFill>
                  <a:srgbClr val="000000"/>
                </a:solidFill>
                <a:ea typeface="黑体" panose="02010609060101010101" pitchFamily="49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、基准制选择</a:t>
            </a:r>
            <a:endParaRPr lang="zh-CN" altLang="en-US" sz="2800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graphicFrame>
        <p:nvGraphicFramePr>
          <p:cNvPr id="542729" name="Object 9"/>
          <p:cNvGraphicFramePr>
            <a:graphicFrameLocks noChangeAspect="1"/>
          </p:cNvGraphicFramePr>
          <p:nvPr/>
        </p:nvGraphicFramePr>
        <p:xfrm>
          <a:off x="7587796" y="2963863"/>
          <a:ext cx="4160837" cy="3394075"/>
        </p:xfrm>
        <a:graphic>
          <a:graphicData uri="http://schemas.openxmlformats.org/presentationml/2006/ole"/>
        </a:graphic>
      </p:graphicFrame>
      <p:sp>
        <p:nvSpPr>
          <p:cNvPr id="542730" name="Rectangle 10"/>
          <p:cNvSpPr>
            <a:spLocks noChangeArrowheads="1"/>
          </p:cNvSpPr>
          <p:nvPr/>
        </p:nvSpPr>
        <p:spPr bwMode="auto">
          <a:xfrm rot="16200000">
            <a:off x="7424057" y="5264644"/>
            <a:ext cx="1270000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FFFFFF"/>
                </a:solidFill>
                <a:latin typeface="宋体" panose="02010600030101010101" pitchFamily="2" charset="-122"/>
              </a:rPr>
              <a:t>公称尺寸</a:t>
            </a:r>
            <a:endParaRPr lang="zh-CN" altLang="en-US" sz="2000" dirty="0">
              <a:solidFill>
                <a:srgbClr val="FFFFFF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3" descr="图片2"/>
          <p:cNvPicPr>
            <a:picLocks noChangeAspect="1" noChangeArrowheads="1"/>
          </p:cNvPicPr>
          <p:nvPr/>
        </p:nvPicPr>
        <p:blipFill rotWithShape="1">
          <a:blip r:embed="rId1">
            <a:lum bright="-1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" b="3857"/>
          <a:stretch>
            <a:fillRect/>
          </a:stretch>
        </p:blipFill>
        <p:spPr bwMode="auto">
          <a:xfrm>
            <a:off x="1001486" y="1553119"/>
            <a:ext cx="10189028" cy="530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417059" y="823915"/>
            <a:ext cx="7848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一般情况下应优先选择基孔制。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81289" y="1808707"/>
            <a:ext cx="10911318" cy="4860104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/>
              <a:t>采用冷拔成型的标准轴直接安装可满足使用要求时。</a:t>
            </a:r>
            <a:endParaRPr lang="zh-CN" altLang="en-US" sz="2800" dirty="0"/>
          </a:p>
          <a:p>
            <a:pPr>
              <a:spcBef>
                <a:spcPts val="1200"/>
              </a:spcBef>
            </a:pPr>
            <a:r>
              <a:rPr lang="zh-CN" altLang="en-US" sz="2800" dirty="0">
                <a:latin typeface="宋体" panose="02010600030101010101" pitchFamily="2" charset="-122"/>
              </a:rPr>
              <a:t>轴结构复杂刚性差：如曲轴、细长轴。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微小尺寸的轴，其加工工艺性比孔差（如在钟表工业中，小尺寸孔用定值刀量具制造方便，比较便宜，故大多应用基轴制）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公称尺寸相同，各段配合性质不同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以标准零部件为基准选择基准制：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kumimoji="1" lang="zh-CN" altLang="en-US" sz="2800" dirty="0">
                <a:latin typeface="宋体" panose="02010600030101010101" pitchFamily="2" charset="-122"/>
              </a:rPr>
              <a:t>  例</a:t>
            </a:r>
            <a:r>
              <a:rPr kumimoji="1" lang="zh-CN" altLang="en-US" sz="3600" dirty="0"/>
              <a:t>： </a:t>
            </a:r>
            <a:r>
              <a:rPr kumimoji="1" lang="zh-CN" altLang="en-US" sz="2800" dirty="0">
                <a:latin typeface="宋体" panose="02010600030101010101" pitchFamily="2" charset="-122"/>
              </a:rPr>
              <a:t>轴承内圈与轴颈配合</a:t>
            </a:r>
            <a:r>
              <a:rPr kumimoji="1" lang="en-US" altLang="zh-CN" sz="2800" dirty="0">
                <a:latin typeface="宋体" panose="02010600030101010101" pitchFamily="2" charset="-122"/>
              </a:rPr>
              <a:t>——</a:t>
            </a:r>
            <a:r>
              <a:rPr kumimoji="1" lang="zh-CN" altLang="en-US" sz="2800" dirty="0">
                <a:latin typeface="宋体" panose="02010600030101010101" pitchFamily="2" charset="-122"/>
              </a:rPr>
              <a:t>基孔制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kumimoji="1" lang="zh-CN" altLang="en-US" sz="2800" dirty="0">
                <a:latin typeface="宋体" panose="02010600030101010101" pitchFamily="2" charset="-122"/>
              </a:rPr>
              <a:t>       轴承外圈与箱体孔配合</a:t>
            </a:r>
            <a:r>
              <a:rPr kumimoji="1" lang="en-US" altLang="zh-CN" sz="2800" dirty="0">
                <a:latin typeface="宋体" panose="02010600030101010101" pitchFamily="2" charset="-122"/>
              </a:rPr>
              <a:t>——</a:t>
            </a:r>
            <a:r>
              <a:rPr kumimoji="1" lang="zh-CN" altLang="en-US" sz="2800" dirty="0">
                <a:latin typeface="宋体" panose="02010600030101010101" pitchFamily="2" charset="-122"/>
              </a:rPr>
              <a:t>基轴制                </a:t>
            </a:r>
            <a:endParaRPr kumimoji="1" lang="zh-CN" altLang="en-US" sz="2800" dirty="0">
              <a:latin typeface="宋体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为满足配合的特殊需要</a:t>
            </a:r>
            <a:r>
              <a:rPr kumimoji="1" lang="en-US" altLang="zh-CN" sz="2800" dirty="0">
                <a:latin typeface="宋体" panose="02010600030101010101" pitchFamily="2" charset="-122"/>
              </a:rPr>
              <a:t>,</a:t>
            </a:r>
            <a:r>
              <a:rPr kumimoji="1" lang="zh-CN" altLang="en-US" sz="2800" dirty="0">
                <a:latin typeface="宋体" panose="02010600030101010101" pitchFamily="2" charset="-122"/>
              </a:rPr>
              <a:t>有时可采用非基准制。</a:t>
            </a:r>
            <a:endParaRPr kumimoji="1" lang="zh-CN" altLang="en-US" sz="2800" dirty="0">
              <a:latin typeface="宋体" panose="02010600030101010101" pitchFamily="2" charset="-122"/>
            </a:endParaRPr>
          </a:p>
        </p:txBody>
      </p:sp>
      <p:sp>
        <p:nvSpPr>
          <p:cNvPr id="69635" name="Text Box 12"/>
          <p:cNvSpPr txBox="1">
            <a:spLocks noChangeArrowheads="1"/>
          </p:cNvSpPr>
          <p:nvPr/>
        </p:nvSpPr>
        <p:spPr bwMode="auto">
          <a:xfrm>
            <a:off x="536802" y="1128714"/>
            <a:ext cx="7848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特殊情况下采用基轴制。</a:t>
            </a:r>
            <a:endParaRPr lang="zh-CN" altLang="en-US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8599" y="817125"/>
            <a:ext cx="11375573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同一基本尺寸轴的表面有多个孔与之结合，或同一基本尺孔的表面有多个轴与之结合，而要求不同的配合性质时，应视具体结构，分析确定适宜的基准制。</a:t>
            </a:r>
            <a:endParaRPr lang="zh-CN" altLang="en-US" sz="2000" b="1" dirty="0"/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1779" r="5272" b="2332"/>
          <a:stretch>
            <a:fillRect/>
          </a:stretch>
        </p:blipFill>
        <p:spPr bwMode="auto">
          <a:xfrm>
            <a:off x="97971" y="1747401"/>
            <a:ext cx="4288971" cy="491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64" y="1608899"/>
            <a:ext cx="4727122" cy="503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注: 线形(带强调线) 4"/>
          <p:cNvSpPr/>
          <p:nvPr/>
        </p:nvSpPr>
        <p:spPr>
          <a:xfrm>
            <a:off x="4606019" y="2138233"/>
            <a:ext cx="2424793" cy="1235767"/>
          </a:xfrm>
          <a:prstGeom prst="accentCallout1">
            <a:avLst>
              <a:gd name="adj1" fmla="val 19572"/>
              <a:gd name="adj2" fmla="val -3305"/>
              <a:gd name="adj3" fmla="val 141334"/>
              <a:gd name="adj4" fmla="val -12156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轴与齿轮孔配合①处要求过渡配合</a:t>
            </a:r>
            <a:r>
              <a:rPr lang="en-US" altLang="zh-CN" dirty="0"/>
              <a:t>(</a:t>
            </a:r>
            <a:r>
              <a:rPr lang="zh-CN" altLang="en-US" dirty="0"/>
              <a:t>保证定心精度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endParaRPr lang="zh-CN" altLang="en-US" dirty="0"/>
          </a:p>
        </p:txBody>
      </p:sp>
      <p:sp>
        <p:nvSpPr>
          <p:cNvPr id="18" name="标注: 线形(带强调线) 17"/>
          <p:cNvSpPr/>
          <p:nvPr/>
        </p:nvSpPr>
        <p:spPr>
          <a:xfrm>
            <a:off x="4703988" y="5403275"/>
            <a:ext cx="2424793" cy="1235767"/>
          </a:xfrm>
          <a:prstGeom prst="accentCallout1">
            <a:avLst>
              <a:gd name="adj1" fmla="val 18750"/>
              <a:gd name="adj2" fmla="val -2886"/>
              <a:gd name="adj3" fmla="val -109248"/>
              <a:gd name="adj4" fmla="val -1004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轴与档环的配合②处要求间隙配合</a:t>
            </a:r>
            <a:r>
              <a:rPr lang="en-US" altLang="zh-CN" dirty="0"/>
              <a:t>(</a:t>
            </a:r>
            <a:r>
              <a:rPr lang="zh-CN" altLang="en-US" dirty="0"/>
              <a:t>便于装拆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6" name="思想气泡: 云 5"/>
          <p:cNvSpPr/>
          <p:nvPr/>
        </p:nvSpPr>
        <p:spPr>
          <a:xfrm>
            <a:off x="4067175" y="3526281"/>
            <a:ext cx="3309257" cy="1553306"/>
          </a:xfrm>
          <a:prstGeom prst="cloudCallout">
            <a:avLst>
              <a:gd name="adj1" fmla="val 54825"/>
              <a:gd name="adj2" fmla="val 821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要视具体情况，考虑结构及加工与装配的经济性，来规定基准制。</a:t>
            </a:r>
            <a:endParaRPr lang="zh-CN" alt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144043" y="1486764"/>
            <a:ext cx="6192838" cy="768350"/>
          </a:xfr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第四节  配合公差及精度设计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55685" name="Rectangle 5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5687" name="Rectangle 7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49086" y="154897"/>
            <a:ext cx="1959428" cy="5526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内容提要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42" y="3034305"/>
            <a:ext cx="3834373" cy="2643621"/>
          </a:xfrm>
          <a:prstGeom prst="rect">
            <a:avLst/>
          </a:prstGeom>
        </p:spPr>
      </p:pic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479218" y="2816213"/>
            <a:ext cx="3416320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一 孔与轴配合概念 </a:t>
            </a:r>
            <a:endParaRPr lang="zh-CN" altLang="en-US" sz="28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2" name="Rectangle 13"/>
          <p:cNvSpPr>
            <a:spLocks noChangeArrowheads="1"/>
          </p:cNvSpPr>
          <p:nvPr/>
        </p:nvSpPr>
        <p:spPr bwMode="auto">
          <a:xfrm>
            <a:off x="5479217" y="3752044"/>
            <a:ext cx="359585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>
                <a:latin typeface="隶书" panose="02010509060101010101" pitchFamily="49" charset="-122"/>
                <a:ea typeface="隶书" panose="02010509060101010101" pitchFamily="49" charset="-122"/>
              </a:rPr>
              <a:t>二 配合种类及其特性</a:t>
            </a:r>
            <a:endParaRPr lang="zh-CN" altLang="en-US" sz="280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3" name="Rectangle 16"/>
          <p:cNvSpPr>
            <a:spLocks noChangeArrowheads="1"/>
          </p:cNvSpPr>
          <p:nvPr/>
        </p:nvSpPr>
        <p:spPr bwMode="auto">
          <a:xfrm>
            <a:off x="5479218" y="4652158"/>
            <a:ext cx="215956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>
                <a:latin typeface="隶书" panose="02010509060101010101" pitchFamily="49" charset="-122"/>
                <a:ea typeface="隶书" panose="02010509060101010101" pitchFamily="49" charset="-122"/>
              </a:rPr>
              <a:t>三 配合制度</a:t>
            </a:r>
            <a:endParaRPr lang="zh-CN" altLang="en-US" sz="280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5479218" y="5540363"/>
            <a:ext cx="2877711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>
                <a:latin typeface="隶书" panose="02010509060101010101" pitchFamily="49" charset="-122"/>
                <a:ea typeface="隶书" panose="02010509060101010101" pitchFamily="49" charset="-122"/>
              </a:rPr>
              <a:t>四 配合公差设计</a:t>
            </a:r>
            <a:endParaRPr lang="zh-CN" altLang="en-US" sz="280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618" name="Picture 10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70" y="2381024"/>
            <a:ext cx="7918450" cy="37401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8619" name="Rectangle 11"/>
          <p:cNvSpPr>
            <a:spLocks noChangeArrowheads="1"/>
          </p:cNvSpPr>
          <p:nvPr/>
        </p:nvSpPr>
        <p:spPr bwMode="auto">
          <a:xfrm>
            <a:off x="2804433" y="2669950"/>
            <a:ext cx="7921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chemeClr val="hlink"/>
                </a:solidFill>
                <a:latin typeface="Tahoma" panose="020B0604030504040204" pitchFamily="34" charset="0"/>
              </a:rPr>
              <a:t>？</a:t>
            </a:r>
            <a:endParaRPr lang="zh-CN" altLang="en-US" sz="4000" b="1">
              <a:solidFill>
                <a:schemeClr val="hlink"/>
              </a:solidFill>
              <a:latin typeface="Tahoma" panose="020B0604030504040204" pitchFamily="34" charset="0"/>
            </a:endParaRPr>
          </a:p>
        </p:txBody>
      </p:sp>
      <p:sp>
        <p:nvSpPr>
          <p:cNvPr id="708620" name="Rectangle 12"/>
          <p:cNvSpPr>
            <a:spLocks noChangeArrowheads="1"/>
          </p:cNvSpPr>
          <p:nvPr/>
        </p:nvSpPr>
        <p:spPr bwMode="auto">
          <a:xfrm>
            <a:off x="7844745" y="2409599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基轴制</a:t>
            </a:r>
            <a:endParaRPr lang="zh-CN" altLang="en-US" sz="2400">
              <a:solidFill>
                <a:schemeClr val="hlink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708621" name="Rectangle 13"/>
          <p:cNvSpPr>
            <a:spLocks noChangeArrowheads="1"/>
          </p:cNvSpPr>
          <p:nvPr/>
        </p:nvSpPr>
        <p:spPr bwMode="auto">
          <a:xfrm>
            <a:off x="5179332" y="4254274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基孔制</a:t>
            </a:r>
            <a:endParaRPr lang="zh-CN" altLang="en-US" sz="2400">
              <a:solidFill>
                <a:srgbClr val="0000FF"/>
              </a:solidFill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8599" y="817125"/>
            <a:ext cx="11375573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同一基本尺寸轴的表面有多个孔与之结合，或同一基本尺孔的表面有多个轴与之结合，而要求不同的配合性质时，应视具体结构，分析确定适宜的基准制。</a:t>
            </a:r>
            <a:endParaRPr lang="zh-CN" altLang="en-US" sz="2000" b="1" dirty="0"/>
          </a:p>
        </p:txBody>
      </p:sp>
      <p:sp>
        <p:nvSpPr>
          <p:cNvPr id="2" name="太阳形 1"/>
          <p:cNvSpPr/>
          <p:nvPr/>
        </p:nvSpPr>
        <p:spPr>
          <a:xfrm>
            <a:off x="-177422" y="4482874"/>
            <a:ext cx="1678675" cy="1387475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19" grpId="0"/>
      <p:bldP spid="708620" grpId="0"/>
      <p:bldP spid="7086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47271" y="1926771"/>
            <a:ext cx="7618812" cy="4561114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选择方法</a:t>
            </a:r>
            <a:endParaRPr lang="zh-CN" altLang="en-US" sz="2800" b="1" dirty="0"/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/>
              <a:t>类比法、计算法</a:t>
            </a:r>
            <a:endParaRPr lang="zh-CN" altLang="en-US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基本原则：</a:t>
            </a:r>
            <a:endParaRPr lang="zh-CN" altLang="en-US" sz="2800" b="1" dirty="0"/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在满足使用要求的前提下，考虑工艺的可能性尽量采用低的公差等级。</a:t>
            </a:r>
            <a:endParaRPr lang="zh-CN" alt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公差等级的应用</a:t>
            </a:r>
            <a:endParaRPr lang="zh-CN" altLang="en-US" sz="2800" b="1" dirty="0"/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类比法需考虑的问题</a:t>
            </a:r>
            <a:endParaRPr lang="zh-CN" altLang="en-US" sz="2800" b="1" dirty="0"/>
          </a:p>
        </p:txBody>
      </p:sp>
      <p:sp>
        <p:nvSpPr>
          <p:cNvPr id="71683" name="Text Box 5"/>
          <p:cNvSpPr txBox="1">
            <a:spLocks noChangeArrowheads="1"/>
          </p:cNvSpPr>
          <p:nvPr/>
        </p:nvSpPr>
        <p:spPr bwMode="auto">
          <a:xfrm>
            <a:off x="279400" y="1055008"/>
            <a:ext cx="7448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（二）、标准公差等级的选择</a:t>
            </a:r>
            <a:endParaRPr lang="zh-CN" altLang="en-US" sz="2800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8537" y="874713"/>
            <a:ext cx="4843463" cy="291147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 type="none" w="med" len="lg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32595" y="979716"/>
            <a:ext cx="6430962" cy="457200"/>
          </a:xfrm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zh-CN" altLang="en-US" sz="2400" dirty="0"/>
              <a:t>标准公差等级的应用范围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2707" name="Picture 3" descr="L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5" b="29085"/>
          <a:stretch>
            <a:fillRect/>
          </a:stretch>
        </p:blipFill>
        <p:spPr bwMode="auto">
          <a:xfrm>
            <a:off x="1399042" y="1500982"/>
            <a:ext cx="9517984" cy="528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2188029" y="2351314"/>
            <a:ext cx="10123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048000" y="2895600"/>
            <a:ext cx="1447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833257" y="3603172"/>
            <a:ext cx="10776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3483428" y="4267200"/>
            <a:ext cx="15348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4833257" y="4931228"/>
            <a:ext cx="364671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7903029" y="5617029"/>
            <a:ext cx="273231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096000" y="6313714"/>
            <a:ext cx="28302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69309" y="1153888"/>
            <a:ext cx="6430962" cy="45720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2400" dirty="0"/>
              <a:t>各种加工方法的加工精度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77" y="12939"/>
            <a:ext cx="7266894" cy="68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59896" y="861426"/>
            <a:ext cx="7762875" cy="609600"/>
          </a:xfrm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zh-CN" altLang="en-US" sz="2400" dirty="0">
                <a:latin typeface="宋体" panose="02010600030101010101" pitchFamily="2" charset="-122"/>
              </a:rPr>
              <a:t>配合</a:t>
            </a:r>
            <a:r>
              <a:rPr lang="en-US" altLang="zh-CN" sz="2400" dirty="0">
                <a:latin typeface="宋体" panose="02010600030101010101" pitchFamily="2" charset="-122"/>
              </a:rPr>
              <a:t>IT5</a:t>
            </a:r>
            <a:r>
              <a:rPr lang="zh-CN" altLang="en-US" sz="2400" dirty="0">
                <a:latin typeface="宋体" panose="02010600030101010101" pitchFamily="2" charset="-122"/>
              </a:rPr>
              <a:t>至</a:t>
            </a:r>
            <a:r>
              <a:rPr lang="en-US" altLang="zh-CN" sz="2400" dirty="0">
                <a:latin typeface="宋体" panose="02010600030101010101" pitchFamily="2" charset="-122"/>
              </a:rPr>
              <a:t>IT13</a:t>
            </a:r>
            <a:r>
              <a:rPr lang="zh-CN" altLang="en-US" sz="2400" dirty="0">
                <a:latin typeface="宋体" panose="02010600030101010101" pitchFamily="2" charset="-122"/>
              </a:rPr>
              <a:t>级的应用举例（尺寸≤</a:t>
            </a:r>
            <a:r>
              <a:rPr lang="en-US" altLang="zh-CN" sz="2400" dirty="0">
                <a:latin typeface="宋体" panose="02010600030101010101" pitchFamily="2" charset="-122"/>
              </a:rPr>
              <a:t>500mm</a:t>
            </a:r>
            <a:r>
              <a:rPr lang="zh-CN" altLang="en-US" sz="2400" dirty="0">
                <a:latin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3731" name="Picture 3" descr="L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21997" b="26360"/>
          <a:stretch>
            <a:fillRect/>
          </a:stretch>
        </p:blipFill>
        <p:spPr bwMode="auto">
          <a:xfrm>
            <a:off x="1828803" y="1439822"/>
            <a:ext cx="9067798" cy="533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左大括号 1"/>
          <p:cNvSpPr/>
          <p:nvPr/>
        </p:nvSpPr>
        <p:spPr>
          <a:xfrm>
            <a:off x="1447800" y="2111829"/>
            <a:ext cx="381003" cy="19812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/>
          <p:cNvSpPr/>
          <p:nvPr/>
        </p:nvSpPr>
        <p:spPr>
          <a:xfrm>
            <a:off x="1006921" y="4093029"/>
            <a:ext cx="381003" cy="1317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/>
          <p:cNvSpPr/>
          <p:nvPr/>
        </p:nvSpPr>
        <p:spPr>
          <a:xfrm>
            <a:off x="483731" y="5457571"/>
            <a:ext cx="381003" cy="1317171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71070" y="1704748"/>
            <a:ext cx="10408557" cy="4772251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宋体" panose="02010600030101010101" pitchFamily="2" charset="-122"/>
              </a:rPr>
              <a:t>同一配合中孔与轴的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工艺等价性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rgbClr val="7030A0"/>
                </a:solidFill>
                <a:latin typeface="宋体" panose="02010600030101010101" pitchFamily="2" charset="-122"/>
              </a:rPr>
              <a:t>孔与高一等级的轴相配合</a:t>
            </a:r>
            <a:endParaRPr lang="zh-CN" altLang="en-US" sz="3200" b="1" dirty="0">
              <a:solidFill>
                <a:srgbClr val="7030A0"/>
              </a:solidFill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IT≤8</a:t>
            </a:r>
            <a:r>
              <a:rPr lang="zh-CN" altLang="en-US" sz="2800" b="1" dirty="0">
                <a:latin typeface="宋体" panose="02010600030101010101" pitchFamily="2" charset="-122"/>
              </a:rPr>
              <a:t>的间隙、过渡配合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IT ≤7</a:t>
            </a:r>
            <a:r>
              <a:rPr lang="zh-CN" altLang="en-US" sz="2800" b="1" dirty="0">
                <a:latin typeface="宋体" panose="02010600030101010101" pitchFamily="2" charset="-122"/>
              </a:rPr>
              <a:t>的过盈配合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宋体" panose="02010600030101010101" pitchFamily="2" charset="-122"/>
              </a:rPr>
              <a:t>相配件或相关件的结构或精度</a:t>
            </a:r>
            <a:endParaRPr lang="zh-CN" altLang="en-US" sz="2800" b="1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</a:pPr>
            <a:r>
              <a:rPr lang="zh-CN" altLang="en-US" sz="3600" b="1" dirty="0">
                <a:latin typeface="宋体" panose="02010600030101010101" pitchFamily="2" charset="-122"/>
              </a:rPr>
              <a:t>齿轮、滚动轴承</a:t>
            </a:r>
            <a:endParaRPr lang="zh-CN" altLang="en-US" sz="3600" b="1" dirty="0">
              <a:latin typeface="宋体" panose="02010600030101010101" pitchFamily="2" charset="-122"/>
            </a:endParaRPr>
          </a:p>
        </p:txBody>
      </p:sp>
      <p:sp>
        <p:nvSpPr>
          <p:cNvPr id="74756" name="Text Box 9"/>
          <p:cNvSpPr txBox="1">
            <a:spLocks noChangeArrowheads="1"/>
          </p:cNvSpPr>
          <p:nvPr/>
        </p:nvSpPr>
        <p:spPr bwMode="auto">
          <a:xfrm>
            <a:off x="374877" y="1004436"/>
            <a:ext cx="4953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类比法需考虑的问题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6957" y="1698172"/>
            <a:ext cx="11898086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配合性质与加工成本。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</a:rPr>
              <a:t>过盈、过渡和较紧的间隙配合：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轴≤</a:t>
            </a:r>
            <a:r>
              <a:rPr lang="en-US" altLang="zh-CN" b="1" dirty="0">
                <a:latin typeface="宋体" panose="02010600030101010101" pitchFamily="2" charset="-122"/>
              </a:rPr>
              <a:t>IT7</a:t>
            </a:r>
            <a:r>
              <a:rPr lang="zh-CN" altLang="en-US" b="1" dirty="0">
                <a:latin typeface="宋体" panose="02010600030101010101" pitchFamily="2" charset="-122"/>
              </a:rPr>
              <a:t>，孔≤</a:t>
            </a:r>
            <a:r>
              <a:rPr lang="en-US" altLang="zh-CN" b="1" dirty="0">
                <a:latin typeface="宋体" panose="02010600030101010101" pitchFamily="2" charset="-122"/>
              </a:rPr>
              <a:t>IT8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lvl="1"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</a:rPr>
              <a:t>大间隙配合：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lvl="2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孔，轴≥</a:t>
            </a:r>
            <a:r>
              <a:rPr lang="en-US" altLang="zh-CN" b="1" dirty="0">
                <a:latin typeface="宋体" panose="02010600030101010101" pitchFamily="2" charset="-122"/>
              </a:rPr>
              <a:t>IT9</a:t>
            </a:r>
            <a:endParaRPr lang="en-US" altLang="zh-CN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大间隙配合中，当配合精度要求不高，为降低成本，允许相配合零件的公差等级相差</a:t>
            </a: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～</a:t>
            </a:r>
            <a:r>
              <a:rPr lang="en-US" altLang="zh-CN" sz="2400" b="1" dirty="0"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级。</a:t>
            </a:r>
            <a:endParaRPr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374877" y="1004436"/>
            <a:ext cx="4953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类比法需考虑的问题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Text Box 2"/>
          <p:cNvSpPr txBox="1">
            <a:spLocks noChangeArrowheads="1"/>
          </p:cNvSpPr>
          <p:nvPr/>
        </p:nvSpPr>
        <p:spPr bwMode="auto">
          <a:xfrm>
            <a:off x="1061357" y="1937657"/>
            <a:ext cx="1006928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原则：主要考虑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满足使用要求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选择方法： 计算法、类比法和试验法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考虑因素：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    （</a:t>
            </a:r>
            <a:r>
              <a:rPr lang="en-US" altLang="zh-CN" b="1" dirty="0">
                <a:solidFill>
                  <a:srgbClr val="000000"/>
                </a:solidFill>
              </a:rPr>
              <a:t>1</a:t>
            </a:r>
            <a:r>
              <a:rPr lang="zh-CN" altLang="en-US" b="1" dirty="0">
                <a:solidFill>
                  <a:srgbClr val="000000"/>
                </a:solidFill>
              </a:rPr>
              <a:t>）各种基本偏差形成配合的特点</a:t>
            </a:r>
            <a:endParaRPr lang="zh-CN" altLang="en-US" b="1" dirty="0">
              <a:solidFill>
                <a:srgbClr val="000000"/>
              </a:solidFill>
            </a:endParaRP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                 </a:t>
            </a:r>
            <a:r>
              <a:rPr lang="en-US" altLang="zh-CN" sz="2800" b="1" dirty="0">
                <a:solidFill>
                  <a:srgbClr val="000000"/>
                </a:solidFill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</a:rPr>
              <a:t>间隙配合、过渡配合、过盈配合</a:t>
            </a:r>
            <a:endParaRPr lang="zh-CN" altLang="en-US" sz="2800" b="1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    （</a:t>
            </a:r>
            <a:r>
              <a:rPr lang="en-US" altLang="zh-CN" b="1" dirty="0">
                <a:solidFill>
                  <a:srgbClr val="000000"/>
                </a:solidFill>
              </a:rPr>
              <a:t>2</a:t>
            </a:r>
            <a:r>
              <a:rPr lang="zh-CN" altLang="en-US" b="1" dirty="0">
                <a:solidFill>
                  <a:srgbClr val="000000"/>
                </a:solidFill>
              </a:rPr>
              <a:t>）配合件的工作情况</a:t>
            </a:r>
            <a:endParaRPr lang="zh-CN" altLang="en-US" b="1" dirty="0">
              <a:solidFill>
                <a:srgbClr val="000000"/>
              </a:solidFill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    （</a:t>
            </a:r>
            <a:r>
              <a:rPr lang="en-US" altLang="zh-CN" b="1" dirty="0">
                <a:solidFill>
                  <a:srgbClr val="000000"/>
                </a:solidFill>
              </a:rPr>
              <a:t>3</a:t>
            </a:r>
            <a:r>
              <a:rPr lang="zh-CN" altLang="en-US" b="1" dirty="0">
                <a:solidFill>
                  <a:srgbClr val="000000"/>
                </a:solidFill>
              </a:rPr>
              <a:t>）配合件的生产情况</a:t>
            </a:r>
            <a:endParaRPr lang="zh-CN" altLang="en-US" b="1" dirty="0">
              <a:solidFill>
                <a:srgbClr val="000000"/>
              </a:solidFill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1"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76803" name="Text Box 11"/>
          <p:cNvSpPr txBox="1">
            <a:spLocks noChangeArrowheads="1"/>
          </p:cNvSpPr>
          <p:nvPr/>
        </p:nvSpPr>
        <p:spPr bwMode="auto">
          <a:xfrm>
            <a:off x="152400" y="1055462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（三）、</a:t>
            </a:r>
            <a:r>
              <a:rPr kumimoji="1"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配合种类的选择</a:t>
            </a:r>
            <a:endParaRPr kumimoji="1" lang="zh-CN" altLang="en-US" sz="2800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ChangeArrowheads="1"/>
          </p:cNvSpPr>
          <p:nvPr/>
        </p:nvSpPr>
        <p:spPr bwMode="auto">
          <a:xfrm>
            <a:off x="-166007" y="1868286"/>
            <a:ext cx="1252401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rgbClr val="000000"/>
                </a:solidFill>
              </a:rPr>
              <a:t>   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工作时有相对运动或虽无相对运动而要求装拆方便的孔 、轴配合，应选用间隙配合。</a:t>
            </a:r>
            <a:r>
              <a:rPr kumimoji="1"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              </a:t>
            </a:r>
            <a:endParaRPr kumimoji="1" lang="zh-CN" altLang="en-US" sz="24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3216276" y="3716338"/>
            <a:ext cx="52562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590550" y="2458452"/>
            <a:ext cx="11010900" cy="410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一般工作条件的滑动轴承，可以选用基本偏差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组成的配合，如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H8/f7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相对运动速度较高、支承数目较多可以选用基本偏差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e(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E)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所组成的配合，如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H8/e7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对孔、轴仅有轴向相对运动或速度很低，且有对准中心要求的配合，可选用基本偏差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g(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G)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所组成的配合，如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H7/g6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要求装拆方便且无相对运动的孔、轴配合可选用基本偏差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h(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H)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所组成的配合，如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H7/h6 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210230" y="971550"/>
            <a:ext cx="441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间隙配合的选择</a:t>
            </a:r>
            <a:endParaRPr lang="zh-CN" altLang="en-US" sz="28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ChangeArrowheads="1"/>
          </p:cNvSpPr>
          <p:nvPr/>
        </p:nvSpPr>
        <p:spPr bwMode="auto">
          <a:xfrm>
            <a:off x="750888" y="2077357"/>
            <a:ext cx="1084239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过渡配合最大间隙</a:t>
            </a:r>
            <a:r>
              <a:rPr lang="en-US" altLang="zh-CN" sz="2800" b="1" i="1" dirty="0" err="1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>max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应小，以保证对中性，最大过盈</a:t>
            </a:r>
            <a:r>
              <a:rPr lang="en-US" altLang="zh-CN" sz="2800" b="1" i="1" dirty="0" err="1">
                <a:solidFill>
                  <a:srgbClr val="000000"/>
                </a:solidFill>
                <a:latin typeface="宋体" panose="02010600030101010101" pitchFamily="2" charset="-122"/>
              </a:rPr>
              <a:t>Y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>max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也应小，以保证装拆方便，也就是配合公差</a:t>
            </a:r>
            <a:r>
              <a:rPr lang="en-US" altLang="zh-CN" sz="2800" b="1" i="1" dirty="0" err="1">
                <a:solidFill>
                  <a:srgbClr val="000000"/>
                </a:solidFill>
                <a:latin typeface="宋体" panose="02010600030101010101" pitchFamily="2" charset="-122"/>
              </a:rPr>
              <a:t>T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应该小，因此过渡配合中孔、轴标准公差等级应该较高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(IT5</a:t>
            </a:r>
            <a:r>
              <a:rPr lang="zh-CN" altLang="en-US" sz="3600" b="1" dirty="0">
                <a:solidFill>
                  <a:srgbClr val="000000"/>
                </a:solidFill>
              </a:rPr>
              <a:t>～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IT8)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当对中性要求高、不常拆卸，传递载荷大、冲击和振动大时，应该选用较紧的配合，如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H7/m6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H7/n6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。反之，可以选择较松的配合，如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H7/js6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H7/k6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293688" y="1052739"/>
            <a:ext cx="419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2. </a:t>
            </a:r>
            <a:r>
              <a:rPr lang="zh-CN" altLang="en-US" dirty="0"/>
              <a:t>过渡配合的选择</a:t>
            </a:r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539639" y="1458245"/>
            <a:ext cx="6805612" cy="911226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zh-CN" altLang="en-US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</a:t>
            </a:r>
            <a:r>
              <a:rPr lang="zh-CN" altLang="en-US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与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</a:t>
            </a:r>
            <a:r>
              <a:rPr lang="zh-CN" altLang="en-US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配合概念</a:t>
            </a: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532484" name="Picture 4" descr="201011~1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3" r="1817" b="23128"/>
          <a:stretch>
            <a:fillRect/>
          </a:stretch>
        </p:blipFill>
        <p:spPr>
          <a:xfrm>
            <a:off x="8117795" y="2791619"/>
            <a:ext cx="2735262" cy="24749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05" name="Rectangle 25"/>
          <p:cNvSpPr>
            <a:spLocks noChangeArrowheads="1"/>
          </p:cNvSpPr>
          <p:nvPr/>
        </p:nvSpPr>
        <p:spPr bwMode="auto">
          <a:xfrm>
            <a:off x="1939303" y="3192698"/>
            <a:ext cx="5220890" cy="540639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、理解配合尺寸与配合公差</a:t>
            </a:r>
            <a:endParaRPr lang="zh-CN" altLang="en-US" sz="2400" dirty="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32506" name="Rectangle 26"/>
          <p:cNvSpPr>
            <a:spLocks noChangeArrowheads="1"/>
          </p:cNvSpPr>
          <p:nvPr/>
        </p:nvSpPr>
        <p:spPr bwMode="auto">
          <a:xfrm>
            <a:off x="1939303" y="4031370"/>
            <a:ext cx="5220890" cy="540639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、会画配合公差图</a:t>
            </a:r>
            <a:endParaRPr lang="zh-CN" altLang="en-US" sz="240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849086" y="154897"/>
            <a:ext cx="1959428" cy="5526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内容提要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ChangeArrowheads="1"/>
          </p:cNvSpPr>
          <p:nvPr/>
        </p:nvSpPr>
        <p:spPr bwMode="auto">
          <a:xfrm>
            <a:off x="556758" y="1678359"/>
            <a:ext cx="11254241" cy="515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对于利用过盈来保证固定或传递载荷的孔、轴配合，应选用过盈配合。</a:t>
            </a:r>
            <a:endParaRPr kumimoji="1"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9999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不传递载荷而只以作为定位用的过盈配合，可以选用由基本偏差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r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s(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R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S)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组成的配合。</a:t>
            </a:r>
            <a:endParaRPr kumimoji="1"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9999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连接件如销、键等传递载荷的配合，可以选用小过盈的基本偏差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r(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R)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组成的配合，以增加联结的可靠性。</a:t>
            </a:r>
            <a:endParaRPr kumimoji="1"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9999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利用过盈传递载荷的配合，经过计算过盈大小，来选用由基本偏差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u(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U)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组成的配合。</a:t>
            </a:r>
            <a:endParaRPr kumimoji="1"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9999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过盈要求很大时，如基本偏差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y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z(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Y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Z)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组成的配合，要经过试验证明是否合理可靠。</a:t>
            </a:r>
            <a:endParaRPr kumimoji="1"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293688" y="1052739"/>
            <a:ext cx="419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2. </a:t>
            </a:r>
            <a:r>
              <a:rPr lang="zh-CN" altLang="en-US" dirty="0"/>
              <a:t>过渡配合的选择</a:t>
            </a:r>
            <a:endParaRPr lang="zh-CN" altLang="en-US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ext Box 11"/>
          <p:cNvSpPr txBox="1">
            <a:spLocks noChangeArrowheads="1"/>
          </p:cNvSpPr>
          <p:nvPr/>
        </p:nvSpPr>
        <p:spPr bwMode="auto">
          <a:xfrm>
            <a:off x="152400" y="1055462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（三）、</a:t>
            </a:r>
            <a:r>
              <a:rPr kumimoji="1"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配合种类的选择</a:t>
            </a:r>
            <a:endParaRPr kumimoji="1" lang="zh-CN" altLang="en-US" sz="2800" dirty="0">
              <a:solidFill>
                <a:srgbClr val="000000"/>
              </a:solidFill>
              <a:ea typeface="黑体" panose="02010609060101010101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" name="Text Box 15"/>
          <p:cNvSpPr txBox="1">
            <a:spLocks noChangeArrowheads="1"/>
          </p:cNvSpPr>
          <p:nvPr/>
        </p:nvSpPr>
        <p:spPr bwMode="auto">
          <a:xfrm>
            <a:off x="6745689" y="5141377"/>
            <a:ext cx="18002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能否拆卸：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grpSp>
        <p:nvGrpSpPr>
          <p:cNvPr id="6" name="Group 47"/>
          <p:cNvGrpSpPr/>
          <p:nvPr/>
        </p:nvGrpSpPr>
        <p:grpSpPr bwMode="auto">
          <a:xfrm>
            <a:off x="8149039" y="4853931"/>
            <a:ext cx="838200" cy="1112694"/>
            <a:chOff x="1722" y="2208"/>
            <a:chExt cx="528" cy="480"/>
          </a:xfrm>
        </p:grpSpPr>
        <p:sp>
          <p:nvSpPr>
            <p:cNvPr id="7" name="Text Box 17"/>
            <p:cNvSpPr txBox="1">
              <a:spLocks noChangeArrowheads="1"/>
            </p:cNvSpPr>
            <p:nvPr/>
          </p:nvSpPr>
          <p:spPr bwMode="auto">
            <a:xfrm>
              <a:off x="1722" y="2332"/>
              <a:ext cx="52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FF0000"/>
                  </a:solidFill>
                  <a:latin typeface="楷体_GB2312" pitchFamily="49" charset="-122"/>
                </a:rPr>
                <a:t>能</a:t>
              </a:r>
              <a:endParaRPr kumimoji="1" lang="zh-CN" altLang="en-US" sz="2200" dirty="0">
                <a:solidFill>
                  <a:srgbClr val="FF0000"/>
                </a:solidFill>
                <a:latin typeface="楷体_GB2312" pitchFamily="49" charset="-122"/>
              </a:endParaRPr>
            </a:p>
          </p:txBody>
        </p:sp>
        <p:sp>
          <p:nvSpPr>
            <p:cNvPr id="8" name="AutoShape 19"/>
            <p:cNvSpPr/>
            <p:nvPr/>
          </p:nvSpPr>
          <p:spPr bwMode="auto">
            <a:xfrm>
              <a:off x="2068" y="2208"/>
              <a:ext cx="96" cy="48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9017448" y="4708806"/>
            <a:ext cx="1752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经常拆卸</a:t>
            </a:r>
            <a:endParaRPr kumimoji="1" lang="zh-CN" altLang="en-US" sz="2200" dirty="0">
              <a:solidFill>
                <a:srgbClr val="FF0000"/>
              </a:solidFill>
              <a:latin typeface="楷体_GB2312" pitchFamily="49" charset="-122"/>
            </a:endParaRPr>
          </a:p>
        </p:txBody>
      </p:sp>
      <p:sp>
        <p:nvSpPr>
          <p:cNvPr id="13" name="Text Box 23"/>
          <p:cNvSpPr txBox="1">
            <a:spLocks noChangeArrowheads="1"/>
          </p:cNvSpPr>
          <p:nvPr/>
        </p:nvSpPr>
        <p:spPr bwMode="auto">
          <a:xfrm>
            <a:off x="850286" y="2168823"/>
            <a:ext cx="3276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配合表面有无相对运动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grpSp>
        <p:nvGrpSpPr>
          <p:cNvPr id="18" name="Group 27"/>
          <p:cNvGrpSpPr/>
          <p:nvPr/>
        </p:nvGrpSpPr>
        <p:grpSpPr bwMode="auto">
          <a:xfrm>
            <a:off x="4629649" y="2130017"/>
            <a:ext cx="1657351" cy="1556521"/>
            <a:chOff x="2743" y="2064"/>
            <a:chExt cx="2304" cy="740"/>
          </a:xfrm>
        </p:grpSpPr>
        <p:sp>
          <p:nvSpPr>
            <p:cNvPr id="19" name="Text Box 28"/>
            <p:cNvSpPr txBox="1">
              <a:spLocks noChangeArrowheads="1"/>
            </p:cNvSpPr>
            <p:nvPr/>
          </p:nvSpPr>
          <p:spPr bwMode="auto">
            <a:xfrm>
              <a:off x="2839" y="2064"/>
              <a:ext cx="2208" cy="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3333FF"/>
                  </a:solidFill>
                  <a:latin typeface="楷体_GB2312" pitchFamily="49" charset="-122"/>
                </a:rPr>
                <a:t>间隙配合</a:t>
              </a:r>
              <a:endParaRPr kumimoji="1" lang="zh-CN" altLang="en-US" sz="2200" dirty="0">
                <a:solidFill>
                  <a:srgbClr val="3333FF"/>
                </a:solidFill>
                <a:latin typeface="楷体_GB2312" pitchFamily="49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3333FF"/>
                  </a:solidFill>
                  <a:latin typeface="楷体_GB2312" pitchFamily="49" charset="-122"/>
                </a:rPr>
                <a:t>过盈配合</a:t>
              </a:r>
              <a:endParaRPr kumimoji="1" lang="zh-CN" altLang="en-US" sz="2200" dirty="0">
                <a:solidFill>
                  <a:srgbClr val="3333FF"/>
                </a:solidFill>
                <a:latin typeface="楷体_GB2312" pitchFamily="49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3333FF"/>
                  </a:solidFill>
                  <a:latin typeface="楷体_GB2312" pitchFamily="49" charset="-122"/>
                </a:rPr>
                <a:t>过渡配合</a:t>
              </a:r>
              <a:endParaRPr kumimoji="1" lang="zh-CN" altLang="en-US" sz="2200" dirty="0">
                <a:solidFill>
                  <a:srgbClr val="3333FF"/>
                </a:solidFill>
                <a:latin typeface="楷体_GB2312" pitchFamily="49" charset="-122"/>
              </a:endParaRPr>
            </a:p>
          </p:txBody>
        </p:sp>
        <p:sp>
          <p:nvSpPr>
            <p:cNvPr id="20" name="AutoShape 29"/>
            <p:cNvSpPr/>
            <p:nvPr/>
          </p:nvSpPr>
          <p:spPr bwMode="auto">
            <a:xfrm>
              <a:off x="2743" y="2160"/>
              <a:ext cx="96" cy="528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 Box 31"/>
          <p:cNvSpPr txBox="1">
            <a:spLocks noChangeArrowheads="1"/>
          </p:cNvSpPr>
          <p:nvPr/>
        </p:nvSpPr>
        <p:spPr bwMode="auto">
          <a:xfrm>
            <a:off x="1196886" y="5002468"/>
            <a:ext cx="22812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是否传递扭矩</a:t>
            </a:r>
            <a:r>
              <a:rPr kumimoji="1" lang="en-US" altLang="zh-CN" sz="2200" dirty="0">
                <a:solidFill>
                  <a:srgbClr val="FF0000"/>
                </a:solidFill>
              </a:rPr>
              <a:t>M</a:t>
            </a:r>
            <a:r>
              <a:rPr kumimoji="1" lang="en-US" altLang="zh-CN" sz="2200" baseline="-25000" dirty="0">
                <a:solidFill>
                  <a:srgbClr val="FF0000"/>
                </a:solidFill>
              </a:rPr>
              <a:t>K</a:t>
            </a:r>
            <a:endParaRPr kumimoji="1" lang="en-US" altLang="zh-CN" sz="2200" dirty="0">
              <a:solidFill>
                <a:srgbClr val="FF0000"/>
              </a:solidFill>
            </a:endParaRPr>
          </a:p>
        </p:txBody>
      </p:sp>
      <p:sp>
        <p:nvSpPr>
          <p:cNvPr id="22" name="Text Box 33"/>
          <p:cNvSpPr txBox="1">
            <a:spLocks noChangeArrowheads="1"/>
          </p:cNvSpPr>
          <p:nvPr/>
        </p:nvSpPr>
        <p:spPr bwMode="auto">
          <a:xfrm>
            <a:off x="4389733" y="4620808"/>
            <a:ext cx="14657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过盈配合</a:t>
            </a:r>
            <a:endParaRPr kumimoji="1" lang="zh-CN" altLang="en-US" sz="2200" dirty="0">
              <a:solidFill>
                <a:srgbClr val="FF0000"/>
              </a:solidFill>
              <a:latin typeface="楷体_GB2312" pitchFamily="49" charset="-122"/>
            </a:endParaRPr>
          </a:p>
        </p:txBody>
      </p:sp>
      <p:sp>
        <p:nvSpPr>
          <p:cNvPr id="25" name="Text Box 42"/>
          <p:cNvSpPr txBox="1">
            <a:spLocks noChangeArrowheads="1"/>
          </p:cNvSpPr>
          <p:nvPr/>
        </p:nvSpPr>
        <p:spPr bwMode="auto">
          <a:xfrm>
            <a:off x="4641096" y="1695728"/>
            <a:ext cx="16573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间隙配合</a:t>
            </a:r>
            <a:endParaRPr kumimoji="1" lang="zh-CN" altLang="en-US" sz="2200" dirty="0">
              <a:solidFill>
                <a:srgbClr val="FF0000"/>
              </a:solidFill>
              <a:latin typeface="楷体_GB2312" pitchFamily="49" charset="-122"/>
            </a:endParaRPr>
          </a:p>
        </p:txBody>
      </p:sp>
      <p:grpSp>
        <p:nvGrpSpPr>
          <p:cNvPr id="26" name="Group 46"/>
          <p:cNvGrpSpPr/>
          <p:nvPr/>
        </p:nvGrpSpPr>
        <p:grpSpPr bwMode="auto">
          <a:xfrm>
            <a:off x="3522097" y="4624657"/>
            <a:ext cx="1122362" cy="1409701"/>
            <a:chOff x="2109" y="1321"/>
            <a:chExt cx="707" cy="888"/>
          </a:xfrm>
        </p:grpSpPr>
        <p:sp>
          <p:nvSpPr>
            <p:cNvPr id="27" name="Text Box 34"/>
            <p:cNvSpPr txBox="1">
              <a:spLocks noChangeArrowheads="1"/>
            </p:cNvSpPr>
            <p:nvPr/>
          </p:nvSpPr>
          <p:spPr bwMode="auto">
            <a:xfrm>
              <a:off x="2203" y="1940"/>
              <a:ext cx="48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否：</a:t>
              </a:r>
              <a:endParaRPr kumimoji="1" lang="zh-CN" altLang="en-US" sz="2200" dirty="0">
                <a:latin typeface="楷体_GB2312" pitchFamily="49" charset="-122"/>
              </a:endParaRPr>
            </a:p>
          </p:txBody>
        </p:sp>
        <p:sp>
          <p:nvSpPr>
            <p:cNvPr id="28" name="AutoShape 36"/>
            <p:cNvSpPr/>
            <p:nvPr/>
          </p:nvSpPr>
          <p:spPr bwMode="auto">
            <a:xfrm>
              <a:off x="2109" y="1440"/>
              <a:ext cx="67" cy="701"/>
            </a:xfrm>
            <a:prstGeom prst="leftBrace">
              <a:avLst>
                <a:gd name="adj1" fmla="val 33962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>
                <a:solidFill>
                  <a:srgbClr val="FF0000"/>
                </a:solidFill>
              </a:endParaRPr>
            </a:p>
          </p:txBody>
        </p:sp>
        <p:sp>
          <p:nvSpPr>
            <p:cNvPr id="29" name="Text Box 45"/>
            <p:cNvSpPr txBox="1">
              <a:spLocks noChangeArrowheads="1"/>
            </p:cNvSpPr>
            <p:nvPr/>
          </p:nvSpPr>
          <p:spPr bwMode="auto">
            <a:xfrm>
              <a:off x="2181" y="1321"/>
              <a:ext cx="6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是：</a:t>
              </a:r>
              <a:endParaRPr kumimoji="1" lang="zh-CN" altLang="en-US" sz="2200" dirty="0">
                <a:latin typeface="楷体_GB2312" pitchFamily="49" charset="-122"/>
              </a:endParaRPr>
            </a:p>
          </p:txBody>
        </p:sp>
      </p:grpSp>
      <p:sp>
        <p:nvSpPr>
          <p:cNvPr id="30" name="Text Box 48"/>
          <p:cNvSpPr txBox="1">
            <a:spLocks noChangeArrowheads="1"/>
          </p:cNvSpPr>
          <p:nvPr/>
        </p:nvSpPr>
        <p:spPr bwMode="auto">
          <a:xfrm>
            <a:off x="10744198" y="5664411"/>
            <a:ext cx="17287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较松过盈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sp>
        <p:nvSpPr>
          <p:cNvPr id="31" name="Text Box 49"/>
          <p:cNvSpPr txBox="1">
            <a:spLocks noChangeArrowheads="1"/>
          </p:cNvSpPr>
          <p:nvPr/>
        </p:nvSpPr>
        <p:spPr bwMode="auto">
          <a:xfrm>
            <a:off x="8774514" y="5713669"/>
            <a:ext cx="2736850" cy="4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楷体_GB2312" pitchFamily="49" charset="-122"/>
              </a:rPr>
              <a:t>  </a:t>
            </a: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不经常拆卸</a:t>
            </a:r>
            <a:endParaRPr kumimoji="1" lang="zh-CN" altLang="en-US" sz="2200" dirty="0">
              <a:solidFill>
                <a:srgbClr val="FF0000"/>
              </a:solidFill>
              <a:latin typeface="楷体_GB2312" pitchFamily="49" charset="-122"/>
            </a:endParaRPr>
          </a:p>
        </p:txBody>
      </p:sp>
      <p:sp>
        <p:nvSpPr>
          <p:cNvPr id="32" name="Text Box 35"/>
          <p:cNvSpPr txBox="1">
            <a:spLocks noChangeArrowheads="1"/>
          </p:cNvSpPr>
          <p:nvPr/>
        </p:nvSpPr>
        <p:spPr bwMode="auto">
          <a:xfrm>
            <a:off x="10735197" y="4421997"/>
            <a:ext cx="12954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间隙</a:t>
            </a:r>
            <a:endParaRPr kumimoji="1" lang="zh-CN" altLang="en-US" sz="2200" dirty="0">
              <a:latin typeface="楷体_GB2312" pitchFamily="49" charset="-122"/>
            </a:endParaRP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过渡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sp>
        <p:nvSpPr>
          <p:cNvPr id="33" name="AutoShape 37"/>
          <p:cNvSpPr/>
          <p:nvPr/>
        </p:nvSpPr>
        <p:spPr bwMode="auto">
          <a:xfrm>
            <a:off x="10454442" y="4624657"/>
            <a:ext cx="228600" cy="533400"/>
          </a:xfrm>
          <a:prstGeom prst="leftBrace">
            <a:avLst>
              <a:gd name="adj1" fmla="val 19444"/>
              <a:gd name="adj2" fmla="val 50000"/>
            </a:avLst>
          </a:prstGeom>
          <a:noFill/>
          <a:ln w="50800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4" name="Text Box 35"/>
          <p:cNvSpPr txBox="1">
            <a:spLocks noChangeArrowheads="1"/>
          </p:cNvSpPr>
          <p:nvPr/>
        </p:nvSpPr>
        <p:spPr bwMode="auto">
          <a:xfrm>
            <a:off x="4769251" y="5415076"/>
            <a:ext cx="12954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过渡</a:t>
            </a:r>
            <a:endParaRPr kumimoji="1" lang="zh-CN" altLang="en-US" sz="2200" dirty="0">
              <a:latin typeface="楷体_GB2312" pitchFamily="49" charset="-122"/>
            </a:endParaRP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间隙</a:t>
            </a:r>
            <a:endParaRPr kumimoji="1" lang="zh-CN" altLang="en-US" sz="2200" dirty="0">
              <a:latin typeface="楷体_GB2312" pitchFamily="49" charset="-122"/>
            </a:endParaRPr>
          </a:p>
        </p:txBody>
      </p:sp>
      <p:sp>
        <p:nvSpPr>
          <p:cNvPr id="35" name="AutoShape 37"/>
          <p:cNvSpPr/>
          <p:nvPr/>
        </p:nvSpPr>
        <p:spPr bwMode="auto">
          <a:xfrm>
            <a:off x="4488496" y="5617736"/>
            <a:ext cx="228600" cy="533400"/>
          </a:xfrm>
          <a:prstGeom prst="leftBrace">
            <a:avLst>
              <a:gd name="adj1" fmla="val 19444"/>
              <a:gd name="adj2" fmla="val 50000"/>
            </a:avLst>
          </a:prstGeom>
          <a:noFill/>
          <a:ln w="50800">
            <a:solidFill>
              <a:srgbClr val="3333FF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36" name="Group 46"/>
          <p:cNvGrpSpPr/>
          <p:nvPr/>
        </p:nvGrpSpPr>
        <p:grpSpPr bwMode="auto">
          <a:xfrm>
            <a:off x="3865262" y="1720333"/>
            <a:ext cx="1122362" cy="1303338"/>
            <a:chOff x="2109" y="1321"/>
            <a:chExt cx="707" cy="821"/>
          </a:xfrm>
        </p:grpSpPr>
        <p:sp>
          <p:nvSpPr>
            <p:cNvPr id="37" name="Text Box 34"/>
            <p:cNvSpPr txBox="1">
              <a:spLocks noChangeArrowheads="1"/>
            </p:cNvSpPr>
            <p:nvPr/>
          </p:nvSpPr>
          <p:spPr bwMode="auto">
            <a:xfrm>
              <a:off x="2205" y="1873"/>
              <a:ext cx="48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无：</a:t>
              </a:r>
              <a:endParaRPr kumimoji="1" lang="zh-CN" altLang="en-US" sz="2200" dirty="0">
                <a:latin typeface="楷体_GB2312" pitchFamily="49" charset="-122"/>
              </a:endParaRPr>
            </a:p>
          </p:txBody>
        </p:sp>
        <p:sp>
          <p:nvSpPr>
            <p:cNvPr id="38" name="AutoShape 36"/>
            <p:cNvSpPr/>
            <p:nvPr/>
          </p:nvSpPr>
          <p:spPr bwMode="auto">
            <a:xfrm>
              <a:off x="2109" y="1374"/>
              <a:ext cx="67" cy="701"/>
            </a:xfrm>
            <a:prstGeom prst="leftBrace">
              <a:avLst>
                <a:gd name="adj1" fmla="val 33962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>
                <a:solidFill>
                  <a:srgbClr val="FF0000"/>
                </a:solidFill>
              </a:endParaRPr>
            </a:p>
          </p:txBody>
        </p:sp>
        <p:sp>
          <p:nvSpPr>
            <p:cNvPr id="39" name="Text Box 45"/>
            <p:cNvSpPr txBox="1">
              <a:spLocks noChangeArrowheads="1"/>
            </p:cNvSpPr>
            <p:nvPr/>
          </p:nvSpPr>
          <p:spPr bwMode="auto">
            <a:xfrm>
              <a:off x="2181" y="1321"/>
              <a:ext cx="6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有：</a:t>
              </a:r>
              <a:endParaRPr kumimoji="1" lang="zh-CN" altLang="en-US" sz="2200" dirty="0">
                <a:latin typeface="楷体_GB2312" pitchFamily="49" charset="-122"/>
              </a:endParaRPr>
            </a:p>
          </p:txBody>
        </p:sp>
      </p:grpSp>
      <p:pic>
        <p:nvPicPr>
          <p:cNvPr id="69634" name="Picture 2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54" y="1096405"/>
            <a:ext cx="2672013" cy="29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下 2"/>
          <p:cNvSpPr/>
          <p:nvPr/>
        </p:nvSpPr>
        <p:spPr>
          <a:xfrm>
            <a:off x="2337504" y="3674669"/>
            <a:ext cx="1827197" cy="519016"/>
          </a:xfrm>
          <a:prstGeom prst="downArrow">
            <a:avLst/>
          </a:prstGeom>
          <a:solidFill>
            <a:srgbClr val="0509B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下 42"/>
          <p:cNvSpPr/>
          <p:nvPr/>
        </p:nvSpPr>
        <p:spPr>
          <a:xfrm rot="16200000">
            <a:off x="5424041" y="5216830"/>
            <a:ext cx="1827197" cy="519016"/>
          </a:xfrm>
          <a:prstGeom prst="downArrow">
            <a:avLst/>
          </a:prstGeom>
          <a:solidFill>
            <a:srgbClr val="0509B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1" grpId="0"/>
      <p:bldP spid="22" grpId="0"/>
      <p:bldP spid="25" grpId="0"/>
      <p:bldP spid="30" grpId="0"/>
      <p:bldP spid="31" grpId="0"/>
      <p:bldP spid="32" grpId="0"/>
      <p:bldP spid="33" grpId="0" animBg="1"/>
      <p:bldP spid="34" grpId="0"/>
      <p:bldP spid="35" grpId="0" animBg="1"/>
      <p:bldP spid="3" grpId="0" animBg="1"/>
      <p:bldP spid="4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69560" y="1539875"/>
            <a:ext cx="11252880" cy="5003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</a:rPr>
              <a:t>工作温度对配合选择的影响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 标准中规定的均为标准温度</a:t>
            </a:r>
            <a:r>
              <a:rPr lang="en-US" altLang="zh-CN" sz="2400" dirty="0">
                <a:latin typeface="宋体" panose="02010600030101010101" pitchFamily="2" charset="-122"/>
              </a:rPr>
              <a:t>20℃</a:t>
            </a:r>
            <a:r>
              <a:rPr lang="zh-CN" altLang="en-US" sz="2400" dirty="0">
                <a:latin typeface="宋体" panose="02010600030101010101" pitchFamily="2" charset="-122"/>
              </a:rPr>
              <a:t>时的数值。当工作温度不是</a:t>
            </a:r>
            <a:r>
              <a:rPr lang="en-US" altLang="zh-CN" sz="2400" dirty="0">
                <a:latin typeface="宋体" panose="02010600030101010101" pitchFamily="2" charset="-122"/>
              </a:rPr>
              <a:t>20℃</a:t>
            </a:r>
            <a:r>
              <a:rPr lang="zh-CN" altLang="en-US" sz="2400" dirty="0">
                <a:latin typeface="宋体" panose="02010600030101010101" pitchFamily="2" charset="-122"/>
              </a:rPr>
              <a:t>，特别是孔、轴温度相差较大，或其线膨胀系数相差较大时，应考虑热变形的影响。这对于在高温或低温下工作的机械，尤其重要。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</a:rPr>
              <a:t>装配变形对配合选择的影响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</a:t>
            </a:r>
            <a:r>
              <a:rPr lang="zh-CN" altLang="en-US" sz="2400" dirty="0">
                <a:latin typeface="宋体" panose="02010600030101010101" pitchFamily="2" charset="-122"/>
              </a:rPr>
              <a:t>在机械结构中，薄壁套筒装配后变形。</a:t>
            </a:r>
            <a:endParaRPr lang="zh-CN" altLang="en-US" sz="2400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</a:rPr>
              <a:t>生产类型对配合选择的影响</a:t>
            </a:r>
            <a:endParaRPr lang="zh-CN" altLang="en-US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   生产类型即批量的影响：大批量生产、单件小批量生产。</a:t>
            </a:r>
            <a:endParaRPr lang="zh-CN" altLang="en-US" sz="2400" dirty="0">
              <a:latin typeface="宋体" panose="02010600030101010101" pitchFamily="2" charset="-122"/>
            </a:endParaRPr>
          </a:p>
        </p:txBody>
      </p:sp>
      <p:sp>
        <p:nvSpPr>
          <p:cNvPr id="80899" name="Text Box 7"/>
          <p:cNvSpPr txBox="1">
            <a:spLocks noChangeArrowheads="1"/>
          </p:cNvSpPr>
          <p:nvPr/>
        </p:nvSpPr>
        <p:spPr bwMode="auto">
          <a:xfrm>
            <a:off x="275545" y="1082675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其他情况对配合选择的影响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208871" y="902470"/>
            <a:ext cx="4206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工作温度对配合选择的影响：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1" y="1470521"/>
            <a:ext cx="11337293" cy="102967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98642" y="2726675"/>
            <a:ext cx="368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7970" algn="just">
              <a:spcAft>
                <a:spcPts val="0"/>
              </a:spcAft>
            </a:pPr>
            <a:r>
              <a:rPr lang="zh-CN" altLang="zh-CN" b="1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：由热变形引起的间隙变化量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1986280" y="3252303"/>
          <a:ext cx="6928403" cy="439511"/>
        </p:xfrm>
        <a:graphic>
          <a:graphicData uri="http://schemas.openxmlformats.org/presentationml/2006/ole"/>
        </a:graphic>
      </p:graphicFrame>
      <p:sp>
        <p:nvSpPr>
          <p:cNvPr id="21" name="矩形 20"/>
          <p:cNvSpPr/>
          <p:nvPr/>
        </p:nvSpPr>
        <p:spPr>
          <a:xfrm>
            <a:off x="904465" y="3714356"/>
            <a:ext cx="9942785" cy="1286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即工作时间隙减小，故装配间隙应为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 i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0.1+0.414 = 0.514mm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i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0.3+0.414 =0.714mm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827134" y="874713"/>
            <a:ext cx="7364866" cy="3867944"/>
            <a:chOff x="4827134" y="2726675"/>
            <a:chExt cx="7364866" cy="3867944"/>
          </a:xfrm>
        </p:grpSpPr>
        <p:pic>
          <p:nvPicPr>
            <p:cNvPr id="65548" name="Picture 1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" b="56086"/>
            <a:stretch>
              <a:fillRect/>
            </a:stretch>
          </p:blipFill>
          <p:spPr bwMode="auto">
            <a:xfrm>
              <a:off x="4827134" y="2726675"/>
              <a:ext cx="7364866" cy="3867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矩形 21"/>
            <p:cNvSpPr/>
            <p:nvPr/>
          </p:nvSpPr>
          <p:spPr>
            <a:xfrm>
              <a:off x="5090160" y="6217920"/>
              <a:ext cx="6969760" cy="1422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/>
          <p:cNvSpPr/>
          <p:nvPr/>
        </p:nvSpPr>
        <p:spPr>
          <a:xfrm>
            <a:off x="892629" y="5093153"/>
            <a:ext cx="5009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按要求的最小间隙，可选基本偏差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 = - 520μm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639721" y="5473946"/>
            <a:ext cx="8674667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配合公差</a:t>
            </a:r>
            <a:r>
              <a:rPr lang="en-US" altLang="zh-CN" i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kern="1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 0.2mm = 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kern="1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kern="1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200μm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939493"/>
            <a:ext cx="5768840" cy="3398815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655732" y="5929199"/>
            <a:ext cx="9761946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查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表，取孔、轴公差为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IT9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9721" y="6338308"/>
            <a:ext cx="10780119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故选配合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φ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150H9/a9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，验算后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其最小间隙为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0.52mm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，最大间隙为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0.72mm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3195" r="13564" b="1736"/>
          <a:stretch>
            <a:fillRect/>
          </a:stretch>
        </p:blipFill>
        <p:spPr bwMode="auto">
          <a:xfrm>
            <a:off x="2436946" y="2354739"/>
            <a:ext cx="234333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Rectangle 2"/>
          <p:cNvSpPr>
            <a:spLocks noChangeArrowheads="1"/>
          </p:cNvSpPr>
          <p:nvPr/>
        </p:nvSpPr>
        <p:spPr bwMode="auto">
          <a:xfrm>
            <a:off x="208871" y="1143000"/>
            <a:ext cx="4167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装配变形对配合选择的影响：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3" name="矩形标注 2"/>
          <p:cNvSpPr/>
          <p:nvPr/>
        </p:nvSpPr>
        <p:spPr>
          <a:xfrm>
            <a:off x="601663" y="2315846"/>
            <a:ext cx="1325562" cy="633413"/>
          </a:xfrm>
          <a:prstGeom prst="wedgeRectCallout">
            <a:avLst>
              <a:gd name="adj1" fmla="val 99621"/>
              <a:gd name="adj2" fmla="val 53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过盈配合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601663" y="5333683"/>
            <a:ext cx="1325562" cy="633412"/>
          </a:xfrm>
          <a:prstGeom prst="wedgeRectCallout">
            <a:avLst>
              <a:gd name="adj1" fmla="val 133346"/>
              <a:gd name="adj2" fmla="val -427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间隙配合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5999480" y="3509645"/>
            <a:ext cx="5420360" cy="2457450"/>
          </a:xfrm>
          <a:prstGeom prst="wedgeRectCallout">
            <a:avLst>
              <a:gd name="adj1" fmla="val 47309"/>
              <a:gd name="adj2" fmla="val 254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当衬套外表面与基座孔的过盈量最大时，衬套内孔可能收缩变形，导致衬套与轴的间隙达不到要求，甚至无法装配。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" name="线形标注 1 1"/>
          <p:cNvSpPr/>
          <p:nvPr/>
        </p:nvSpPr>
        <p:spPr>
          <a:xfrm>
            <a:off x="5052061" y="2347438"/>
            <a:ext cx="1700213" cy="515937"/>
          </a:xfrm>
          <a:prstGeom prst="borderCallout1">
            <a:avLst>
              <a:gd name="adj1" fmla="val 18750"/>
              <a:gd name="adj2" fmla="val -8333"/>
              <a:gd name="adj3" fmla="val 259991"/>
              <a:gd name="adj4" fmla="val -55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衬套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574675" y="1038622"/>
            <a:ext cx="4167188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009999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生产类型对配合选择的影响：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2908" y="5697458"/>
            <a:ext cx="11549063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尺寸分布特性对所有配合的配合性质都有影响，特别是</a:t>
            </a:r>
            <a:r>
              <a:rPr lang="zh-CN" altLang="zh-CN" sz="20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过渡配合与小间隙的间隙配合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对此更为敏感。</a:t>
            </a:r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为了切实保证实际的配合性质能更好地符合设计要求，应控制孔、轴实际尺寸的分布。</a:t>
            </a:r>
            <a:endParaRPr lang="zh-CN" altLang="en-US" sz="2000" b="1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81" y="1664180"/>
            <a:ext cx="8285797" cy="302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注: 线形(带强调线) 4"/>
          <p:cNvSpPr/>
          <p:nvPr/>
        </p:nvSpPr>
        <p:spPr>
          <a:xfrm>
            <a:off x="5212081" y="4063014"/>
            <a:ext cx="4473098" cy="1414621"/>
          </a:xfrm>
          <a:prstGeom prst="accentCallout1">
            <a:avLst>
              <a:gd name="adj1" fmla="val 18032"/>
              <a:gd name="adj2" fmla="val -1065"/>
              <a:gd name="adj3" fmla="val -21806"/>
              <a:gd name="adj4" fmla="val -30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若尺寸分布偏向最大实体尺寸</a:t>
            </a:r>
            <a:r>
              <a:rPr lang="en-US" altLang="zh-CN" dirty="0"/>
              <a:t>(</a:t>
            </a:r>
            <a:r>
              <a:rPr lang="zh-CN" altLang="en-US" dirty="0"/>
              <a:t>图中虚线所示</a:t>
            </a:r>
            <a:r>
              <a:rPr lang="en-US" altLang="zh-CN" dirty="0"/>
              <a:t>)</a:t>
            </a:r>
            <a:r>
              <a:rPr lang="zh-CN" altLang="en-US" dirty="0"/>
              <a:t>，则出现过盈的概率显著增加，以致比</a:t>
            </a:r>
            <a:r>
              <a:rPr lang="en-US" altLang="zh-CN" dirty="0"/>
              <a:t>H7</a:t>
            </a:r>
            <a:r>
              <a:rPr lang="zh-CN" altLang="en-US" dirty="0"/>
              <a:t>／</a:t>
            </a:r>
            <a:r>
              <a:rPr lang="en-US" altLang="zh-CN" dirty="0"/>
              <a:t>k6 </a:t>
            </a:r>
            <a:r>
              <a:rPr lang="zh-CN" altLang="en-US" dirty="0"/>
              <a:t>的正常情况还紧。</a:t>
            </a:r>
            <a:endParaRPr lang="zh-CN" altLang="en-US" dirty="0"/>
          </a:p>
        </p:txBody>
      </p:sp>
      <p:sp>
        <p:nvSpPr>
          <p:cNvPr id="9" name="标注: 线形(带强调线) 8"/>
          <p:cNvSpPr/>
          <p:nvPr/>
        </p:nvSpPr>
        <p:spPr>
          <a:xfrm>
            <a:off x="9332277" y="1382426"/>
            <a:ext cx="2859723" cy="1414621"/>
          </a:xfrm>
          <a:prstGeom prst="accentCallout1">
            <a:avLst>
              <a:gd name="adj1" fmla="val 18750"/>
              <a:gd name="adj2" fmla="val -1583"/>
              <a:gd name="adj3" fmla="val 55762"/>
              <a:gd name="adj4" fmla="val -22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当尺寸分布按正态分布时，获得过盈的概率只有千分之几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平均间隙为</a:t>
            </a:r>
            <a:r>
              <a:rPr lang="en-US" altLang="zh-CN" sz="1600" dirty="0" err="1"/>
              <a:t>Xav</a:t>
            </a:r>
            <a:r>
              <a:rPr lang="en-US" altLang="zh-CN" sz="1600" dirty="0"/>
              <a:t> = +12.5μm</a:t>
            </a:r>
            <a:r>
              <a:rPr lang="zh-CN" altLang="en-US" sz="1600" dirty="0"/>
              <a:t>。</a:t>
            </a:r>
            <a:endParaRPr lang="zh-CN" altLang="en-US"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5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047876"/>
            <a:ext cx="5618162" cy="391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534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2768600"/>
            <a:ext cx="46355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5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4495800"/>
            <a:ext cx="46355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53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9" y="3200401"/>
            <a:ext cx="3016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537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9" y="4927600"/>
            <a:ext cx="2889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6" name="Rectangle 10"/>
          <p:cNvSpPr>
            <a:spLocks noChangeArrowheads="1"/>
          </p:cNvSpPr>
          <p:nvPr/>
        </p:nvSpPr>
        <p:spPr bwMode="auto">
          <a:xfrm>
            <a:off x="462757" y="1183596"/>
            <a:ext cx="4697412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二）、配合公差</a:t>
            </a:r>
            <a:r>
              <a:rPr lang="zh-CN" altLang="en-US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设计内容</a:t>
            </a:r>
            <a:endParaRPr lang="zh-CN" altLang="en-US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62539" name="Picture 11" descr="_A~_C_F`%IP6P74Q9KE%$%5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25" y="2781301"/>
            <a:ext cx="9334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2540" name="Rectangle 12"/>
          <p:cNvSpPr>
            <a:spLocks noChangeArrowheads="1"/>
          </p:cNvSpPr>
          <p:nvPr/>
        </p:nvSpPr>
        <p:spPr bwMode="auto">
          <a:xfrm>
            <a:off x="8256589" y="4944596"/>
            <a:ext cx="2048959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如何确定？</a:t>
            </a:r>
            <a:r>
              <a:rPr lang="zh-CN" altLang="en-US" sz="180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1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54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916" name="Picture 4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743" y="2279195"/>
            <a:ext cx="5905500" cy="37703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0918" name="Rectangle 6"/>
          <p:cNvSpPr>
            <a:spLocks noChangeArrowheads="1"/>
          </p:cNvSpPr>
          <p:nvPr/>
        </p:nvSpPr>
        <p:spPr bwMode="auto">
          <a:xfrm>
            <a:off x="6714445" y="2218531"/>
            <a:ext cx="453533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A/</a:t>
            </a:r>
            <a:r>
              <a:rPr lang="en-US" altLang="zh-CN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zh-CN" altLang="en-US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50919" name="Rectangle 7"/>
          <p:cNvSpPr>
            <a:spLocks noChangeArrowheads="1"/>
          </p:cNvSpPr>
          <p:nvPr/>
        </p:nvSpPr>
        <p:spPr bwMode="auto">
          <a:xfrm>
            <a:off x="6714445" y="3088707"/>
            <a:ext cx="453533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B/</a:t>
            </a:r>
            <a:r>
              <a:rPr lang="en-US" altLang="zh-CN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50920" name="Rectangle 8"/>
          <p:cNvSpPr>
            <a:spLocks noChangeArrowheads="1"/>
          </p:cNvSpPr>
          <p:nvPr/>
        </p:nvSpPr>
        <p:spPr bwMode="auto">
          <a:xfrm>
            <a:off x="6714445" y="4431277"/>
            <a:ext cx="5118326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ZC/</a:t>
            </a:r>
            <a:r>
              <a:rPr lang="en-US" altLang="zh-CN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zh-CN" altLang="en-US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50921" name="Rectangle 9"/>
          <p:cNvSpPr>
            <a:spLocks noChangeArrowheads="1"/>
          </p:cNvSpPr>
          <p:nvPr/>
        </p:nvSpPr>
        <p:spPr bwMode="auto">
          <a:xfrm>
            <a:off x="6714445" y="3777001"/>
            <a:ext cx="5118326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</a:rPr>
              <a:t>…………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  <a:endParaRPr lang="en-US" altLang="zh-CN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550922" name="Rectangle 10"/>
          <p:cNvSpPr>
            <a:spLocks noChangeArrowheads="1"/>
          </p:cNvSpPr>
          <p:nvPr/>
        </p:nvSpPr>
        <p:spPr bwMode="auto">
          <a:xfrm>
            <a:off x="6714445" y="5632678"/>
            <a:ext cx="3559629" cy="637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总计：</a:t>
            </a:r>
            <a:r>
              <a:rPr lang="en-US" altLang="zh-CN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784</a:t>
            </a:r>
            <a:r>
              <a:rPr lang="zh-CN" altLang="en-US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个配合</a:t>
            </a:r>
            <a:r>
              <a:rPr lang="zh-CN" altLang="en-US" dirty="0">
                <a:solidFill>
                  <a:srgbClr val="00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dirty="0">
              <a:solidFill>
                <a:srgbClr val="00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550924" name="Rectangle 12"/>
          <p:cNvSpPr>
            <a:spLocks noChangeArrowheads="1"/>
          </p:cNvSpPr>
          <p:nvPr/>
        </p:nvSpPr>
        <p:spPr bwMode="auto">
          <a:xfrm>
            <a:off x="268742" y="1321594"/>
            <a:ext cx="4829175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孔与轴基本偏差对应图</a:t>
            </a:r>
            <a:r>
              <a:rPr lang="zh-CN" altLang="en-US" sz="2800" dirty="0">
                <a:solidFill>
                  <a:srgbClr val="00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800" dirty="0">
              <a:solidFill>
                <a:srgbClr val="00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8" grpId="0"/>
      <p:bldP spid="550919" grpId="0"/>
      <p:bldP spid="550920" grpId="0"/>
      <p:bldP spid="550921" grpId="0"/>
      <p:bldP spid="550922" grpId="0"/>
      <p:bldP spid="55092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hlinkClick r:id="rId1" action="ppaction://hlinksldjump"/>
          </p:cNvPr>
          <p:cNvSpPr>
            <a:spLocks noChangeArrowheads="1"/>
          </p:cNvSpPr>
          <p:nvPr/>
        </p:nvSpPr>
        <p:spPr bwMode="auto">
          <a:xfrm>
            <a:off x="846591" y="1941060"/>
            <a:ext cx="9607098" cy="467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优先、常用、一般公差带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一般         常用         优先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轴：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116           59          13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孔：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105           44          13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优先、常用配合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    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常用                  优先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基孔制   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59                    13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基轴制   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47                    13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86019" name="Text Box 11"/>
          <p:cNvSpPr txBox="1">
            <a:spLocks noChangeArrowheads="1"/>
          </p:cNvSpPr>
          <p:nvPr/>
        </p:nvSpPr>
        <p:spPr bwMode="auto">
          <a:xfrm>
            <a:off x="369888" y="1175204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</a:rPr>
              <a:t>优先、常用公差带和优先、常用配合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466" name="Picture 2" descr="2-13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"/>
          <a:stretch>
            <a:fillRect/>
          </a:stretch>
        </p:blipFill>
        <p:spPr bwMode="auto">
          <a:xfrm>
            <a:off x="892629" y="1538288"/>
            <a:ext cx="91440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467" name="Rectangle 3"/>
          <p:cNvSpPr>
            <a:spLocks noRot="1" noChangeArrowheads="1"/>
          </p:cNvSpPr>
          <p:nvPr/>
        </p:nvSpPr>
        <p:spPr bwMode="auto">
          <a:xfrm>
            <a:off x="315685" y="954088"/>
            <a:ext cx="6858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尺寸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≤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500mm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一般、常用、优先公差带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24600" y="5319712"/>
            <a:ext cx="5660572" cy="128990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图中为一般用途公差带，孔有105 个，轴有116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线框内为常用公差带，孔有44 个，轴有59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圆圈内为优先选用公差带，孔、轴均有13 个。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7" name="Picture 3" descr="图片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8235" r="3485" b="9412"/>
          <a:stretch>
            <a:fillRect/>
          </a:stretch>
        </p:blipFill>
        <p:spPr bwMode="auto">
          <a:xfrm>
            <a:off x="387805" y="2570618"/>
            <a:ext cx="6119813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128136" y="1076334"/>
            <a:ext cx="11356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宋体" panose="02010600030101010101" pitchFamily="2" charset="-122"/>
              </a:rPr>
              <a:t>配合：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是指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公称尺寸相同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相互结合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的孔和轴公差带之间的关系。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5" name="Picture 15" descr="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80" y="2570618"/>
            <a:ext cx="4915134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孔与轴配合概念</a:t>
            </a:r>
            <a:r>
              <a:rPr lang="zh-CN" altLang="en-US" kern="0" dirty="0"/>
              <a:t> </a:t>
            </a:r>
            <a:endParaRPr lang="zh-CN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490" name="Picture 2" descr="2-12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3"/>
          <a:stretch>
            <a:fillRect/>
          </a:stretch>
        </p:blipFill>
        <p:spPr bwMode="auto">
          <a:xfrm>
            <a:off x="1524000" y="1508126"/>
            <a:ext cx="9144000" cy="5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5491" name="Rectangle 3"/>
          <p:cNvSpPr>
            <a:spLocks noRot="1" noChangeArrowheads="1"/>
          </p:cNvSpPr>
          <p:nvPr/>
        </p:nvSpPr>
        <p:spPr bwMode="auto">
          <a:xfrm>
            <a:off x="511629" y="971550"/>
            <a:ext cx="6858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尺寸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≤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500mm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轴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一般、常用、优先公差带</a:t>
            </a:r>
            <a:endParaRPr lang="zh-CN" altLang="en-US" sz="24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24600" y="5319712"/>
            <a:ext cx="5660572" cy="128990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图中为一般用途公差带，孔有105 个，轴有116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线框内为常用公差带，孔有44 个，轴有59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圆圈内为优先选用公差带，孔、轴均有13 个。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图片3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>
            <a:lum bright="-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1" y="82550"/>
            <a:ext cx="9144000" cy="6775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2955925" y="1400631"/>
            <a:ext cx="7341961" cy="1890713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7675564" y="3427413"/>
            <a:ext cx="2865437" cy="1509712"/>
          </a:xfrm>
          <a:prstGeom prst="wedgeEllipseCallout">
            <a:avLst>
              <a:gd name="adj1" fmla="val -58748"/>
              <a:gd name="adj2" fmla="val -609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当轴的标准公差</a:t>
            </a:r>
            <a:r>
              <a:rPr lang="en-US" altLang="zh-CN" dirty="0">
                <a:solidFill>
                  <a:srgbClr val="FF0000"/>
                </a:solidFill>
              </a:rPr>
              <a:t>IT7</a:t>
            </a:r>
            <a:r>
              <a:rPr lang="zh-CN" altLang="en-US" dirty="0">
                <a:solidFill>
                  <a:srgbClr val="FF0000"/>
                </a:solidFill>
              </a:rPr>
              <a:t>以下时，与低一级的孔相配合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椭圆形标注 6"/>
          <p:cNvSpPr/>
          <p:nvPr/>
        </p:nvSpPr>
        <p:spPr>
          <a:xfrm>
            <a:off x="5812973" y="5127624"/>
            <a:ext cx="2867025" cy="1511300"/>
          </a:xfrm>
          <a:prstGeom prst="wedgeEllipseCallout">
            <a:avLst>
              <a:gd name="adj1" fmla="val -58748"/>
              <a:gd name="adj2" fmla="val -609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当轴的标准公差</a:t>
            </a:r>
            <a:r>
              <a:rPr lang="en-US" altLang="zh-CN" dirty="0">
                <a:solidFill>
                  <a:srgbClr val="FF0000"/>
                </a:solidFill>
              </a:rPr>
              <a:t>IT8</a:t>
            </a:r>
            <a:r>
              <a:rPr lang="zh-CN" altLang="en-US" dirty="0">
                <a:solidFill>
                  <a:srgbClr val="FF0000"/>
                </a:solidFill>
              </a:rPr>
              <a:t>以上时，与同级的孔相配合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198914" y="3291344"/>
            <a:ext cx="3063876" cy="2867025"/>
          </a:xfrm>
          <a:prstGeom prst="rect">
            <a:avLst/>
          </a:prstGeom>
          <a:solidFill>
            <a:srgbClr val="FFFF99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图片4">
            <a:hlinkClick r:id="rId1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">
            <a:lum bright="-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" b="1"/>
          <a:stretch>
            <a:fillRect/>
          </a:stretch>
        </p:blipFill>
        <p:spPr bwMode="auto">
          <a:xfrm>
            <a:off x="1581151" y="87086"/>
            <a:ext cx="9732495" cy="671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922371" y="1406977"/>
            <a:ext cx="5199857" cy="1890261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6156327" y="4103687"/>
            <a:ext cx="5349874" cy="1890261"/>
          </a:xfrm>
          <a:prstGeom prst="wedgeEllipseCallout">
            <a:avLst>
              <a:gd name="adj1" fmla="val -61337"/>
              <a:gd name="adj2" fmla="val -9152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当孔的标准公差</a:t>
            </a:r>
            <a:r>
              <a:rPr lang="en-US" altLang="zh-CN" dirty="0">
                <a:solidFill>
                  <a:srgbClr val="FF0000"/>
                </a:solidFill>
              </a:rPr>
              <a:t>IT8</a:t>
            </a:r>
            <a:r>
              <a:rPr lang="zh-CN" altLang="en-US" dirty="0">
                <a:solidFill>
                  <a:srgbClr val="FF0000"/>
                </a:solidFill>
              </a:rPr>
              <a:t>以下或少数等于</a:t>
            </a:r>
            <a:r>
              <a:rPr lang="en-US" altLang="zh-CN" dirty="0">
                <a:solidFill>
                  <a:srgbClr val="FF0000"/>
                </a:solidFill>
              </a:rPr>
              <a:t>IT8</a:t>
            </a:r>
            <a:r>
              <a:rPr lang="zh-CN" altLang="en-US" dirty="0">
                <a:solidFill>
                  <a:srgbClr val="FF0000"/>
                </a:solidFill>
              </a:rPr>
              <a:t>时，与高一级的基准轴相配合；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其余是同级配合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384552" y="3297238"/>
            <a:ext cx="3160712" cy="3060019"/>
          </a:xfrm>
          <a:prstGeom prst="rect">
            <a:avLst/>
          </a:prstGeom>
          <a:solidFill>
            <a:srgbClr val="FFFF99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7842" y="818863"/>
          <a:ext cx="11876315" cy="60391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0131"/>
                <a:gridCol w="1214403"/>
                <a:gridCol w="9301781"/>
              </a:tblGrid>
              <a:tr h="26014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优先配合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说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明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601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基孔制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基轴制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cPr/>
                </a:tc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H11/c11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C11/h11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间隙量非常大。用于很松的、转动很慢的动配合；要求大公差与大间隙量的外露组件；要求装配方便的很松的配合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H9/d9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D9/h9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间隙量很大的自由转动配合。用于精度非主要要求时；适用于有大的温度变动、高转速或大的轴颈压力时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H8/f7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F8/h7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间隙量不大的转动配合。用于中等转速与中等轴颈压力的精确转动；也用于装配较易的中等定位配合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H7/g6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G7/h6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间隙量很小的滑动配合。用于不希望自由旋转，但可自由移动和转动并精密定位时；也可用于要求明确的定位配合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13007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H8/h7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H9/h9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H11/h11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H8/h7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H9/h9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H11/h11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均为间隙量定位配合。零件可自由装拆，而工作时一般相对静止不动。在最大实体条件下的间隙量为零。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在最小实体条件下的间隙量由公差等级决定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01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H7/k6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K7/h6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过盈配合，用于精密定位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01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H7/n6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N7/h6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过渡配合，允许有较大过盈量的更精密定位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7804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H7/p6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P7/h6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过盈定位配合，即小过盈配合。用于定位精度特别重要时，能以最好的定位精度达到部件的刚性及对中性要求，而对内孔承受压力无特殊要求，不依靠配合的紧固性传递摩擦负荷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9183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H7/s6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S7/h6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中等压入配合。适用于一般刚件；或用于薄壁件的冷缩配合；用于铸铁件可得到最紧的配合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601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H7/u6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U7/h6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压入配合。适用于可以承受高压力的零件；或不宜承受大压力的冷缩配合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71575"/>
            <a:ext cx="5943600" cy="763588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三）、配合公差设计步骤</a:t>
            </a:r>
            <a:endParaRPr lang="zh-CN" altLang="en-US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17476" name="Rectangle 4"/>
          <p:cNvSpPr>
            <a:spLocks noChangeArrowheads="1"/>
          </p:cNvSpPr>
          <p:nvPr/>
        </p:nvSpPr>
        <p:spPr bwMode="auto">
          <a:xfrm>
            <a:off x="1475046" y="2476350"/>
            <a:ext cx="40559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第一步  孔偏差代号选择</a:t>
            </a:r>
            <a:r>
              <a:rPr lang="zh-CN" altLang="en-US" sz="18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1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17485" name="Rectangle 13"/>
          <p:cNvSpPr>
            <a:spLocks noChangeArrowheads="1"/>
          </p:cNvSpPr>
          <p:nvPr/>
        </p:nvSpPr>
        <p:spPr bwMode="auto">
          <a:xfrm>
            <a:off x="1475046" y="3124050"/>
            <a:ext cx="40559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第二步  轴偏差代号选择</a:t>
            </a:r>
            <a:r>
              <a:rPr lang="zh-CN" altLang="en-US" sz="1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1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17486" name="Rectangle 14"/>
          <p:cNvSpPr>
            <a:spLocks noChangeArrowheads="1"/>
          </p:cNvSpPr>
          <p:nvPr/>
        </p:nvSpPr>
        <p:spPr bwMode="auto">
          <a:xfrm>
            <a:off x="1475045" y="3844775"/>
            <a:ext cx="47051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第三步 孔与轴公差等级选择 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17487" name="Rectangle 15"/>
          <p:cNvSpPr>
            <a:spLocks noChangeArrowheads="1"/>
          </p:cNvSpPr>
          <p:nvPr/>
        </p:nvSpPr>
        <p:spPr bwMode="auto">
          <a:xfrm>
            <a:off x="1475045" y="4563912"/>
            <a:ext cx="36279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第四步  配合公差标注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17490" name="Rectangle 18"/>
          <p:cNvSpPr>
            <a:spLocks noChangeArrowheads="1"/>
          </p:cNvSpPr>
          <p:nvPr/>
        </p:nvSpPr>
        <p:spPr bwMode="auto">
          <a:xfrm>
            <a:off x="1475045" y="5378766"/>
            <a:ext cx="4346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第五步  配合公差标注分解</a:t>
            </a:r>
            <a:endParaRPr lang="zh-CN" altLang="en-US" sz="2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14" y="1720996"/>
            <a:ext cx="3211286" cy="21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13" y="4005498"/>
            <a:ext cx="3211286" cy="216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7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7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7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7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7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7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7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7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76" grpId="0"/>
      <p:bldP spid="617485" grpId="0"/>
      <p:bldP spid="617486" grpId="0"/>
      <p:bldP spid="617487" grpId="0"/>
      <p:bldP spid="61749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162050"/>
            <a:ext cx="4397375" cy="763588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</a:t>
            </a:r>
            <a:r>
              <a:rPr lang="en-US" altLang="zh-CN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、配合公差设计方法</a:t>
            </a:r>
            <a:endParaRPr lang="zh-CN" altLang="en-US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09636" name="Rectangle 4"/>
          <p:cNvSpPr>
            <a:spLocks noChangeArrowheads="1"/>
          </p:cNvSpPr>
          <p:nvPr/>
        </p:nvSpPr>
        <p:spPr bwMode="auto">
          <a:xfrm>
            <a:off x="311906" y="1865968"/>
            <a:ext cx="33361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、孔偏差代号选择</a:t>
            </a:r>
            <a:r>
              <a:rPr lang="zh-CN" altLang="en-US" sz="18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1800" dirty="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09637" name="Rectangle 5"/>
          <p:cNvSpPr>
            <a:spLocks noChangeArrowheads="1"/>
          </p:cNvSpPr>
          <p:nvPr/>
        </p:nvSpPr>
        <p:spPr bwMode="auto">
          <a:xfrm>
            <a:off x="2949122" y="5776118"/>
            <a:ext cx="6983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选择原则：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基孔制优先，</a:t>
            </a:r>
            <a:r>
              <a:rPr lang="zh-CN" altLang="en-US" sz="2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偏差代号选</a:t>
            </a:r>
            <a:r>
              <a:rPr lang="en-US" altLang="zh-CN" sz="28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H</a:t>
            </a: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；</a:t>
            </a:r>
            <a:r>
              <a:rPr lang="zh-CN" altLang="en-US" sz="280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70963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93" y="2686051"/>
            <a:ext cx="5545138" cy="27511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963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3284538"/>
            <a:ext cx="327025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37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006850" y="1361747"/>
            <a:ext cx="3457575" cy="5476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ea typeface="方正隶书简体" panose="03000509000000000000" pitchFamily="2" charset="-122"/>
              </a:rPr>
              <a:t>——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配合种类的选择</a:t>
            </a:r>
            <a:r>
              <a:rPr lang="zh-CN" altLang="en-US" sz="28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72397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6" y="2489654"/>
            <a:ext cx="11320147" cy="436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3973" name="Rectangle 5"/>
          <p:cNvSpPr>
            <a:spLocks noChangeArrowheads="1"/>
          </p:cNvSpPr>
          <p:nvPr/>
        </p:nvSpPr>
        <p:spPr bwMode="auto">
          <a:xfrm>
            <a:off x="500743" y="1112371"/>
            <a:ext cx="32672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、轴偏差代号选择</a:t>
            </a:r>
            <a:endParaRPr lang="zh-CN" altLang="en-US" sz="2800" dirty="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23976" name="Rectangle 8"/>
          <p:cNvSpPr>
            <a:spLocks noChangeArrowheads="1"/>
          </p:cNvSpPr>
          <p:nvPr/>
        </p:nvSpPr>
        <p:spPr bwMode="auto">
          <a:xfrm>
            <a:off x="3064147" y="2082409"/>
            <a:ext cx="172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23977" name="Rectangle 9"/>
          <p:cNvSpPr>
            <a:spLocks noChangeArrowheads="1"/>
          </p:cNvSpPr>
          <p:nvPr/>
        </p:nvSpPr>
        <p:spPr bwMode="auto">
          <a:xfrm>
            <a:off x="5975124" y="2144941"/>
            <a:ext cx="1871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23978" name="Rectangle 10"/>
          <p:cNvSpPr>
            <a:spLocks noChangeArrowheads="1"/>
          </p:cNvSpPr>
          <p:nvPr/>
        </p:nvSpPr>
        <p:spPr bwMode="auto">
          <a:xfrm>
            <a:off x="9095581" y="2097939"/>
            <a:ext cx="1655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</a:t>
            </a:r>
            <a:endParaRPr lang="zh-CN" altLang="en-US" sz="28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23980" name="Rectangle 12"/>
          <p:cNvSpPr>
            <a:spLocks noChangeArrowheads="1"/>
          </p:cNvSpPr>
          <p:nvPr/>
        </p:nvSpPr>
        <p:spPr bwMode="auto">
          <a:xfrm>
            <a:off x="3250747" y="2791449"/>
            <a:ext cx="1295400" cy="528638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/a-h</a:t>
            </a:r>
            <a:endParaRPr lang="en-US" altLang="zh-CN" sz="28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723981" name="Rectangle 13"/>
          <p:cNvSpPr>
            <a:spLocks noChangeArrowheads="1"/>
          </p:cNvSpPr>
          <p:nvPr/>
        </p:nvSpPr>
        <p:spPr bwMode="auto">
          <a:xfrm>
            <a:off x="9275763" y="2744447"/>
            <a:ext cx="1295400" cy="528637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/u-</a:t>
            </a:r>
            <a:r>
              <a:rPr lang="en-US" altLang="zh-CN" sz="2800" b="1" dirty="0" err="1">
                <a:solidFill>
                  <a:srgbClr val="0000FF"/>
                </a:solidFill>
                <a:latin typeface="宋体" panose="02010600030101010101" pitchFamily="2" charset="-122"/>
              </a:rPr>
              <a:t>zc</a:t>
            </a:r>
            <a:endParaRPr lang="en-US" altLang="zh-CN" sz="28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723982" name="Rectangle 14"/>
          <p:cNvSpPr>
            <a:spLocks noChangeArrowheads="1"/>
          </p:cNvSpPr>
          <p:nvPr/>
        </p:nvSpPr>
        <p:spPr bwMode="auto">
          <a:xfrm>
            <a:off x="6263255" y="2791449"/>
            <a:ext cx="1295400" cy="528637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800" b="1">
                <a:solidFill>
                  <a:srgbClr val="0000FF"/>
                </a:solidFill>
                <a:latin typeface="宋体" panose="02010600030101010101" pitchFamily="2" charset="-122"/>
              </a:rPr>
              <a:t>/j-t</a:t>
            </a:r>
            <a:endParaRPr lang="en-US" altLang="zh-CN" sz="28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3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3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3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3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3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3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976" grpId="0"/>
      <p:bldP spid="723977" grpId="0"/>
      <p:bldP spid="723978" grpId="0"/>
      <p:bldP spid="723980" grpId="0" animBg="1"/>
      <p:bldP spid="723981" grpId="0" animBg="1"/>
      <p:bldP spid="723982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1" name="Rectangle 3"/>
          <p:cNvSpPr>
            <a:spLocks noChangeArrowheads="1"/>
          </p:cNvSpPr>
          <p:nvPr/>
        </p:nvSpPr>
        <p:spPr bwMode="auto">
          <a:xfrm>
            <a:off x="288246" y="895699"/>
            <a:ext cx="8232775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基孔制配合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轴的基本偏差数值的确定</a:t>
            </a:r>
            <a:endParaRPr kumimoji="1"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轴的基本偏差是在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基孔制配合的基础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上制定的。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轴的各种基本偏差的数值查表计算获得。   </a:t>
            </a:r>
            <a:endParaRPr kumimoji="1"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94211" name="图片 3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0"/>
          <a:stretch>
            <a:fillRect/>
          </a:stretch>
        </p:blipFill>
        <p:spPr bwMode="auto">
          <a:xfrm>
            <a:off x="473982" y="2776888"/>
            <a:ext cx="3715846" cy="391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66786" y="2793093"/>
            <a:ext cx="7838128" cy="39597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a~h</a:t>
            </a:r>
            <a:r>
              <a:rPr kumimoji="1"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间隙配合：</a:t>
            </a:r>
            <a:endParaRPr kumimoji="1" lang="en-US" altLang="zh-CN" sz="1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Char char="ü"/>
            </a:pPr>
            <a:r>
              <a:rPr kumimoji="1"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</a:rPr>
              <a:t>abc</a:t>
            </a:r>
            <a:r>
              <a:rPr kumimoji="1" lang="zh-CN" altLang="en-US" sz="2000" dirty="0">
                <a:solidFill>
                  <a:srgbClr val="C00000"/>
                </a:solidFill>
                <a:latin typeface="宋体" panose="02010600030101010101" pitchFamily="2" charset="-122"/>
              </a:rPr>
              <a:t>用于大间隙和热动配合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，考虑发热膨胀的影响，与直径成正比；</a:t>
            </a:r>
            <a:endParaRPr kumimoji="1" lang="en-US" altLang="zh-CN" sz="2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Char char="ü"/>
            </a:pP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def</a:t>
            </a:r>
            <a:r>
              <a:rPr kumimoji="1" lang="zh-CN" altLang="en-US" sz="2000" dirty="0">
                <a:solidFill>
                  <a:srgbClr val="C00000"/>
                </a:solidFill>
                <a:latin typeface="宋体" panose="02010600030101010101" pitchFamily="2" charset="-122"/>
              </a:rPr>
              <a:t>用于旋转运动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，需要保证良好的液体摩擦，最小间隙与直径成平方根关系，同时考虑到表面粗糙度，间隙应该减小；</a:t>
            </a:r>
            <a:endParaRPr kumimoji="1" lang="en-US" altLang="zh-CN" sz="2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Char char="ü"/>
            </a:pP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g</a:t>
            </a:r>
            <a:r>
              <a:rPr kumimoji="1" lang="zh-CN" altLang="en-US" sz="2000" dirty="0">
                <a:solidFill>
                  <a:srgbClr val="C00000"/>
                </a:solidFill>
                <a:latin typeface="宋体" panose="02010600030101010101" pitchFamily="2" charset="-122"/>
              </a:rPr>
              <a:t>用于滑动和半液体摩擦，或定位配合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，间隙较小</a:t>
            </a:r>
            <a:endParaRPr kumimoji="1" lang="en-US" altLang="zh-CN" sz="2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Char char="ü"/>
            </a:pPr>
            <a:r>
              <a:rPr kumimoji="1"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</a:rPr>
              <a:t>cd,ef,fg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与前后两档的几何平均值确定，用于尺寸较小的旋转运动。    </a:t>
            </a:r>
            <a:endParaRPr kumimoji="1" lang="zh-CN" altLang="en-US" sz="20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94213" name="Picture 62" descr="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-156" r="30962" b="66632"/>
          <a:stretch>
            <a:fillRect/>
          </a:stretch>
        </p:blipFill>
        <p:spPr bwMode="auto">
          <a:xfrm>
            <a:off x="1628321" y="3699905"/>
            <a:ext cx="97155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7" name="Picture 62" descr="3-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-156" r="30962" b="66632"/>
          <a:stretch>
            <a:fillRect/>
          </a:stretch>
        </p:blipFill>
        <p:spPr bwMode="auto">
          <a:xfrm>
            <a:off x="2063750" y="3365501"/>
            <a:ext cx="97155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8" y="2467884"/>
            <a:ext cx="11320147" cy="436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965372" y="5014233"/>
            <a:ext cx="5660074" cy="17817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j~n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过渡配合，间隙或过盈都不大，可保证孔轴配合时有较好的对中性。</a:t>
            </a: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1600" dirty="0">
                <a:solidFill>
                  <a:srgbClr val="000000"/>
                </a:solidFill>
                <a:latin typeface="宋体" panose="02010600030101010101" pitchFamily="2" charset="-122"/>
              </a:rPr>
              <a:t>其中：</a:t>
            </a:r>
            <a:r>
              <a:rPr kumimoji="1"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j</a:t>
            </a:r>
            <a:r>
              <a:rPr kumimoji="1"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用于与轴承相配的轴，基本偏差由经验确定；</a:t>
            </a:r>
            <a:endParaRPr kumimoji="1" lang="en-US" altLang="zh-CN" sz="1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None/>
            </a:pPr>
            <a:r>
              <a:rPr kumimoji="1"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     </a:t>
            </a:r>
            <a:r>
              <a:rPr kumimoji="1"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如滚动轴承常用</a:t>
            </a:r>
            <a:r>
              <a:rPr kumimoji="1"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j5 </a:t>
            </a:r>
            <a:r>
              <a:rPr kumimoji="1"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与</a:t>
            </a:r>
            <a:r>
              <a:rPr kumimoji="1"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j6 </a:t>
            </a:r>
            <a:r>
              <a:rPr kumimoji="1"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kumimoji="1" lang="zh-CN" altLang="en-US" sz="1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11" name="Picture 62" descr="3-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-156" r="30962" b="66632"/>
          <a:stretch>
            <a:fillRect/>
          </a:stretch>
        </p:blipFill>
        <p:spPr bwMode="auto">
          <a:xfrm>
            <a:off x="4307977" y="3690261"/>
            <a:ext cx="97155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88246" y="895699"/>
            <a:ext cx="8232775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基孔制配合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轴的基本偏差数值的确定</a:t>
            </a:r>
            <a:endParaRPr kumimoji="1"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轴的基本偏差是在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基孔制配合的基础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上制定的。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轴的各种基本偏差的数值查表计算获得。   </a:t>
            </a:r>
            <a:endParaRPr kumimoji="1"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9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2801938"/>
            <a:ext cx="68707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580063" y="5453063"/>
            <a:ext cx="6611937" cy="14049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p~zc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过盈配合，从保证配合的主要特性（最小过盈量）来考虑，常按相配基准孔的标准公差（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H7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）和所需的最小过盈量来确定；</a:t>
            </a: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4970463" y="2936875"/>
            <a:ext cx="1878012" cy="2120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6262" name="Picture 62" descr="3-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-156" r="30962" b="66632"/>
          <a:stretch>
            <a:fillRect/>
          </a:stretch>
        </p:blipFill>
        <p:spPr bwMode="auto">
          <a:xfrm>
            <a:off x="2063750" y="3365501"/>
            <a:ext cx="97155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88246" y="895699"/>
            <a:ext cx="8232775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基孔制配合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轴的基本偏差数值的确定</a:t>
            </a:r>
            <a:endParaRPr kumimoji="1" lang="zh-CN" altLang="en-US" sz="24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轴的基本偏差是在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基孔制配合的基础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上制定的。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轴的各种基本偏差的数值查表计算获得。   </a:t>
            </a:r>
            <a:endParaRPr kumimoji="1" lang="zh-CN" altLang="en-US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/>
          <p:cNvSpPr txBox="1">
            <a:spLocks noChangeArrowheads="1"/>
          </p:cNvSpPr>
          <p:nvPr/>
        </p:nvSpPr>
        <p:spPr bwMode="auto">
          <a:xfrm>
            <a:off x="1406425" y="1544317"/>
            <a:ext cx="83058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1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该代数差为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正值时叫做间隙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，用符号</a:t>
            </a:r>
            <a:r>
              <a:rPr lang="en-US" altLang="zh-CN" sz="28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表示；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该代数差</a:t>
            </a:r>
            <a:r>
              <a:rPr lang="zh-CN" altLang="en-US" sz="2800" b="1" dirty="0">
                <a:latin typeface="宋体" panose="02010600030101010101" pitchFamily="2" charset="-122"/>
              </a:rPr>
              <a:t>为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负值时叫做过盈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，用符号</a:t>
            </a:r>
            <a:r>
              <a:rPr lang="en-US" altLang="zh-CN" sz="28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Y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表示。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1507" name="组合 11"/>
          <p:cNvGrpSpPr/>
          <p:nvPr/>
        </p:nvGrpSpPr>
        <p:grpSpPr bwMode="auto">
          <a:xfrm>
            <a:off x="6961428" y="4442051"/>
            <a:ext cx="4276044" cy="1667329"/>
            <a:chOff x="1314450" y="4114800"/>
            <a:chExt cx="2800350" cy="1219200"/>
          </a:xfrm>
        </p:grpSpPr>
        <p:graphicFrame>
          <p:nvGraphicFramePr>
            <p:cNvPr id="21509" name="Object 16"/>
            <p:cNvGraphicFramePr>
              <a:graphicFrameLocks noChangeAspect="1"/>
            </p:cNvGraphicFramePr>
            <p:nvPr/>
          </p:nvGraphicFramePr>
          <p:xfrm>
            <a:off x="1314450" y="4560888"/>
            <a:ext cx="1352550" cy="468312"/>
          </p:xfrm>
          <a:graphic>
            <a:graphicData uri="http://schemas.openxmlformats.org/presentationml/2006/ole"/>
          </a:graphic>
        </p:graphicFrame>
        <p:sp>
          <p:nvSpPr>
            <p:cNvPr id="21510" name="AutoShape 17"/>
            <p:cNvSpPr/>
            <p:nvPr/>
          </p:nvSpPr>
          <p:spPr bwMode="auto">
            <a:xfrm>
              <a:off x="2743200" y="4343400"/>
              <a:ext cx="152400" cy="838200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9525">
              <a:solidFill>
                <a:srgbClr val="C00000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511" name="Text Box 18"/>
            <p:cNvSpPr txBox="1">
              <a:spLocks noChangeArrowheads="1"/>
            </p:cNvSpPr>
            <p:nvPr/>
          </p:nvSpPr>
          <p:spPr bwMode="auto">
            <a:xfrm>
              <a:off x="2971800" y="41148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+</a:t>
              </a:r>
              <a:r>
                <a:rPr lang="zh-CN" altLang="en-US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（</a:t>
              </a:r>
              <a:r>
                <a:rPr lang="en-US" altLang="zh-CN" sz="2400" b="1" i="1">
                  <a:solidFill>
                    <a:srgbClr val="000000"/>
                  </a:solidFill>
                  <a:latin typeface="宋体" panose="02010600030101010101" pitchFamily="2" charset="-122"/>
                </a:rPr>
                <a:t>X</a:t>
              </a:r>
              <a:r>
                <a:rPr lang="zh-CN" altLang="en-US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  <a:endParaRPr lang="zh-CN" altLang="en-US" sz="2400" b="1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1512" name="Text Box 19"/>
            <p:cNvSpPr txBox="1">
              <a:spLocks noChangeArrowheads="1"/>
            </p:cNvSpPr>
            <p:nvPr/>
          </p:nvSpPr>
          <p:spPr bwMode="auto">
            <a:xfrm>
              <a:off x="2971800" y="48768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-</a:t>
              </a:r>
              <a:r>
                <a:rPr lang="zh-CN" altLang="en-US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（</a:t>
              </a:r>
              <a:r>
                <a:rPr lang="en-US" altLang="zh-CN" sz="2400" b="1" i="1">
                  <a:solidFill>
                    <a:srgbClr val="000000"/>
                  </a:solidFill>
                  <a:latin typeface="宋体" panose="02010600030101010101" pitchFamily="2" charset="-122"/>
                </a:rPr>
                <a:t>Y</a:t>
              </a:r>
              <a:r>
                <a:rPr lang="zh-CN" altLang="en-US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  <a:endParaRPr lang="zh-CN" altLang="en-US" sz="2400" b="1">
                <a:solidFill>
                  <a:srgbClr val="000000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-118821" y="904354"/>
            <a:ext cx="11356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宋体" panose="02010600030101010101" pitchFamily="2" charset="-122"/>
              </a:rPr>
              <a:t> 间隙或过盈：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是指孔的尺寸减去相配合的轴的尺寸所得的</a:t>
            </a:r>
            <a:r>
              <a:rPr lang="zh-CN" altLang="en-US" sz="2800" b="1" dirty="0">
                <a:solidFill>
                  <a:srgbClr val="7030A0"/>
                </a:solidFill>
                <a:latin typeface="宋体" panose="02010600030101010101" pitchFamily="2" charset="-122"/>
              </a:rPr>
              <a:t>代数差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4710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0" y="4205717"/>
            <a:ext cx="2469016" cy="238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47" y="4097679"/>
            <a:ext cx="2483080" cy="238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一  孔与轴配合概念</a:t>
            </a:r>
            <a:r>
              <a:rPr lang="zh-CN" altLang="en-US" kern="0" dirty="0"/>
              <a:t> </a:t>
            </a:r>
            <a:endParaRPr lang="zh-CN" altLang="en-US" kern="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8" name="Rectangle 4"/>
          <p:cNvSpPr>
            <a:spLocks noChangeArrowheads="1"/>
          </p:cNvSpPr>
          <p:nvPr/>
        </p:nvSpPr>
        <p:spPr bwMode="auto">
          <a:xfrm>
            <a:off x="228827" y="997467"/>
            <a:ext cx="44358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）基孔制配合种类的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定性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选择</a:t>
            </a:r>
            <a:r>
              <a:rPr lang="zh-CN" altLang="en-US" sz="18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1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0551" name="Rectangle 7"/>
          <p:cNvSpPr>
            <a:spLocks noChangeArrowheads="1"/>
          </p:cNvSpPr>
          <p:nvPr/>
        </p:nvSpPr>
        <p:spPr bwMode="auto">
          <a:xfrm>
            <a:off x="550863" y="1836566"/>
            <a:ext cx="4059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）孔和轴之间有相对运动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0552" name="Rectangle 8"/>
          <p:cNvSpPr>
            <a:spLocks noChangeArrowheads="1"/>
          </p:cNvSpPr>
          <p:nvPr/>
        </p:nvSpPr>
        <p:spPr bwMode="auto">
          <a:xfrm>
            <a:off x="587376" y="5402074"/>
            <a:ext cx="40591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）孔和轴之间无相对运动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    定位精度较高、可拆卸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0553" name="Rectangle 9"/>
          <p:cNvSpPr>
            <a:spLocks noChangeArrowheads="1"/>
          </p:cNvSpPr>
          <p:nvPr/>
        </p:nvSpPr>
        <p:spPr bwMode="auto">
          <a:xfrm>
            <a:off x="1990726" y="2918298"/>
            <a:ext cx="1412875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间隙配合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0554" name="Rectangle 10"/>
          <p:cNvSpPr>
            <a:spLocks noChangeArrowheads="1"/>
          </p:cNvSpPr>
          <p:nvPr/>
        </p:nvSpPr>
        <p:spPr bwMode="auto">
          <a:xfrm>
            <a:off x="550863" y="3870187"/>
            <a:ext cx="4366901" cy="95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）孔和轴之间无相对运动、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       不拆卸，传递较大扭矩，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0555" name="Rectangle 11"/>
          <p:cNvSpPr>
            <a:spLocks noChangeArrowheads="1"/>
          </p:cNvSpPr>
          <p:nvPr/>
        </p:nvSpPr>
        <p:spPr bwMode="auto">
          <a:xfrm>
            <a:off x="5448301" y="4007243"/>
            <a:ext cx="1412875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过盈配合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0556" name="Rectangle 12"/>
          <p:cNvSpPr>
            <a:spLocks noChangeArrowheads="1"/>
          </p:cNvSpPr>
          <p:nvPr/>
        </p:nvSpPr>
        <p:spPr bwMode="auto">
          <a:xfrm>
            <a:off x="5416551" y="5584468"/>
            <a:ext cx="1412875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过渡配合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20561" name="Picture 17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755" y="4078680"/>
            <a:ext cx="4742142" cy="183004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0562" name="Picture 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60" y="3685557"/>
            <a:ext cx="1249139" cy="28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0563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551" y="3691768"/>
            <a:ext cx="1301768" cy="248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0564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521" y="3685553"/>
            <a:ext cx="1161672" cy="28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0565" name="AutoShape 21"/>
          <p:cNvSpPr>
            <a:spLocks noChangeArrowheads="1"/>
          </p:cNvSpPr>
          <p:nvPr/>
        </p:nvSpPr>
        <p:spPr bwMode="auto">
          <a:xfrm>
            <a:off x="2566988" y="2197572"/>
            <a:ext cx="341313" cy="647700"/>
          </a:xfrm>
          <a:prstGeom prst="downArrow">
            <a:avLst>
              <a:gd name="adj1" fmla="val 50000"/>
              <a:gd name="adj2" fmla="val 4744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20566" name="AutoShape 22"/>
          <p:cNvSpPr>
            <a:spLocks noChangeArrowheads="1"/>
          </p:cNvSpPr>
          <p:nvPr/>
        </p:nvSpPr>
        <p:spPr bwMode="auto">
          <a:xfrm>
            <a:off x="4656138" y="4078680"/>
            <a:ext cx="760413" cy="360363"/>
          </a:xfrm>
          <a:prstGeom prst="rightArrow">
            <a:avLst>
              <a:gd name="adj1" fmla="val 50000"/>
              <a:gd name="adj2" fmla="val 527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20567" name="AutoShape 23"/>
          <p:cNvSpPr>
            <a:spLocks noChangeArrowheads="1"/>
          </p:cNvSpPr>
          <p:nvPr/>
        </p:nvSpPr>
        <p:spPr bwMode="auto">
          <a:xfrm>
            <a:off x="4538663" y="5690830"/>
            <a:ext cx="760412" cy="360363"/>
          </a:xfrm>
          <a:prstGeom prst="rightArrow">
            <a:avLst>
              <a:gd name="adj1" fmla="val 50000"/>
              <a:gd name="adj2" fmla="val 527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0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0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0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0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0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0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0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0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0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0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0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0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0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0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0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0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0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0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0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0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0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0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0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0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0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0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51" grpId="0"/>
      <p:bldP spid="620552" grpId="0"/>
      <p:bldP spid="620553" grpId="0" animBg="1"/>
      <p:bldP spid="620554" grpId="0"/>
      <p:bldP spid="620555" grpId="0" animBg="1"/>
      <p:bldP spid="62055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2" name="Rectangle 4"/>
          <p:cNvSpPr>
            <a:spLocks noChangeArrowheads="1"/>
          </p:cNvSpPr>
          <p:nvPr/>
        </p:nvSpPr>
        <p:spPr bwMode="auto">
          <a:xfrm>
            <a:off x="426132" y="1113134"/>
            <a:ext cx="41504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）基孔制优先配合种类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推荐</a:t>
            </a:r>
            <a:r>
              <a:rPr lang="zh-CN" altLang="en-US" sz="24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4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21583" name="Picture 1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3" y="1680866"/>
            <a:ext cx="11222718" cy="507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557" name="Picture 5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42" y="3294291"/>
            <a:ext cx="5830888" cy="33750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3558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87" y="3878263"/>
            <a:ext cx="327025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3562" name="Rectangle 10"/>
          <p:cNvSpPr>
            <a:spLocks noChangeArrowheads="1"/>
          </p:cNvSpPr>
          <p:nvPr/>
        </p:nvSpPr>
        <p:spPr bwMode="auto">
          <a:xfrm>
            <a:off x="8904288" y="1916113"/>
            <a:ext cx="431800" cy="588962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hlink"/>
                </a:solidFill>
                <a:latin typeface="宋体" panose="02010600030101010101" pitchFamily="2" charset="-122"/>
              </a:rPr>
              <a:t>g</a:t>
            </a:r>
            <a:endParaRPr lang="en-US" altLang="zh-CN" b="1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663564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87" y="5462588"/>
            <a:ext cx="3921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356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55737"/>
            <a:ext cx="6007844" cy="132011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3566" name="AutoShape 14"/>
          <p:cNvSpPr>
            <a:spLocks noChangeArrowheads="1"/>
          </p:cNvSpPr>
          <p:nvPr/>
        </p:nvSpPr>
        <p:spPr bwMode="auto">
          <a:xfrm>
            <a:off x="7427913" y="1927225"/>
            <a:ext cx="1079500" cy="431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56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6" name="Rectangle 4"/>
          <p:cNvSpPr>
            <a:spLocks noGrp="1" noChangeArrowheads="1"/>
          </p:cNvSpPr>
          <p:nvPr>
            <p:ph type="body" idx="4294967295"/>
          </p:nvPr>
        </p:nvSpPr>
        <p:spPr>
          <a:xfrm>
            <a:off x="195943" y="1120774"/>
            <a:ext cx="3240088" cy="690563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、公差等级选择</a:t>
            </a:r>
            <a:r>
              <a:rPr lang="zh-CN" altLang="en-US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100356" name="Picture 8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781300"/>
            <a:ext cx="5472112" cy="31686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7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6" y="3357563"/>
            <a:ext cx="327025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260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2276476"/>
            <a:ext cx="18764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260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6" y="5300664"/>
            <a:ext cx="193357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60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6" y="4868863"/>
            <a:ext cx="3921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80" name="Rectangle 4"/>
          <p:cNvSpPr>
            <a:spLocks noChangeArrowheads="1"/>
          </p:cNvSpPr>
          <p:nvPr/>
        </p:nvSpPr>
        <p:spPr bwMode="auto">
          <a:xfrm>
            <a:off x="3843338" y="1603375"/>
            <a:ext cx="5060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公差等级选择的</a:t>
            </a:r>
            <a:r>
              <a:rPr lang="zh-CN" altLang="en-US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基本原则</a:t>
            </a:r>
            <a:r>
              <a:rPr lang="zh-CN" altLang="en-US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：</a:t>
            </a:r>
            <a:endParaRPr lang="zh-CN" altLang="en-US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4581" name="Rectangle 5"/>
          <p:cNvSpPr>
            <a:spLocks noChangeArrowheads="1"/>
          </p:cNvSpPr>
          <p:nvPr/>
        </p:nvSpPr>
        <p:spPr bwMode="auto">
          <a:xfrm>
            <a:off x="2255839" y="2630488"/>
            <a:ext cx="8362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在满足使用要求的前提下，尽量选取低的公差等级。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4583" name="Rectangle 7"/>
          <p:cNvSpPr>
            <a:spLocks noChangeArrowheads="1"/>
          </p:cNvSpPr>
          <p:nvPr/>
        </p:nvSpPr>
        <p:spPr bwMode="auto">
          <a:xfrm>
            <a:off x="3609975" y="3708400"/>
            <a:ext cx="5883275" cy="528637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即：满足使用要求，加工成本最低。</a:t>
            </a:r>
            <a:endParaRPr lang="zh-CN" altLang="en-US" sz="28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4584" name="AutoShape 8"/>
          <p:cNvSpPr>
            <a:spLocks noChangeArrowheads="1"/>
          </p:cNvSpPr>
          <p:nvPr/>
        </p:nvSpPr>
        <p:spPr bwMode="auto">
          <a:xfrm>
            <a:off x="6129338" y="4500562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4585" name="Rectangle 9"/>
          <p:cNvSpPr>
            <a:spLocks noChangeArrowheads="1"/>
          </p:cNvSpPr>
          <p:nvPr/>
        </p:nvSpPr>
        <p:spPr bwMode="auto">
          <a:xfrm>
            <a:off x="4905375" y="5651500"/>
            <a:ext cx="2936875" cy="65087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三个推荐原则</a:t>
            </a:r>
            <a:endParaRPr lang="zh-CN" altLang="en-US" sz="36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81" grpId="0"/>
      <p:bldP spid="664583" grpId="0" animBg="1"/>
      <p:bldP spid="664584" grpId="0" animBg="1"/>
      <p:bldP spid="66458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20" name="Rectangle 4"/>
          <p:cNvSpPr>
            <a:spLocks noChangeArrowheads="1"/>
          </p:cNvSpPr>
          <p:nvPr/>
        </p:nvSpPr>
        <p:spPr bwMode="auto">
          <a:xfrm>
            <a:off x="574675" y="1264129"/>
            <a:ext cx="3626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）满足使用要求原则</a:t>
            </a:r>
            <a:endParaRPr lang="zh-CN" altLang="en-US" sz="2800" dirty="0">
              <a:solidFill>
                <a:srgbClr val="FF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23" name="Rectangle 7"/>
          <p:cNvSpPr>
            <a:spLocks noChangeArrowheads="1"/>
          </p:cNvSpPr>
          <p:nvPr/>
        </p:nvSpPr>
        <p:spPr bwMode="auto">
          <a:xfrm>
            <a:off x="1293813" y="3155542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）高精密配合</a:t>
            </a:r>
            <a:endParaRPr lang="zh-CN" altLang="en-US" sz="1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24" name="Rectangle 8"/>
          <p:cNvSpPr>
            <a:spLocks noChangeArrowheads="1"/>
          </p:cNvSpPr>
          <p:nvPr/>
        </p:nvSpPr>
        <p:spPr bwMode="auto">
          <a:xfrm>
            <a:off x="1293813" y="3956932"/>
            <a:ext cx="338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）一般精密配合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25" name="Rectangle 9"/>
          <p:cNvSpPr>
            <a:spLocks noChangeArrowheads="1"/>
          </p:cNvSpPr>
          <p:nvPr/>
        </p:nvSpPr>
        <p:spPr bwMode="auto">
          <a:xfrm>
            <a:off x="1293813" y="4758884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）中等精密配合</a:t>
            </a:r>
            <a:endParaRPr lang="zh-CN" altLang="en-US" sz="180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26" name="Rectangle 10"/>
          <p:cNvSpPr>
            <a:spLocks noChangeArrowheads="1"/>
          </p:cNvSpPr>
          <p:nvPr/>
        </p:nvSpPr>
        <p:spPr bwMode="auto">
          <a:xfrm>
            <a:off x="1293813" y="5555388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5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）低精密配合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27" name="Rectangle 11"/>
          <p:cNvSpPr>
            <a:spLocks noChangeArrowheads="1"/>
          </p:cNvSpPr>
          <p:nvPr/>
        </p:nvSpPr>
        <p:spPr bwMode="auto">
          <a:xfrm>
            <a:off x="8205788" y="3160007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23628" name="Rectangle 12"/>
          <p:cNvSpPr>
            <a:spLocks noChangeArrowheads="1"/>
          </p:cNvSpPr>
          <p:nvPr/>
        </p:nvSpPr>
        <p:spPr bwMode="auto">
          <a:xfrm>
            <a:off x="7126288" y="3160007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23629" name="Rectangle 13"/>
          <p:cNvSpPr>
            <a:spLocks noChangeArrowheads="1"/>
          </p:cNvSpPr>
          <p:nvPr/>
        </p:nvSpPr>
        <p:spPr bwMode="auto">
          <a:xfrm>
            <a:off x="7126288" y="3956932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23630" name="Rectangle 14"/>
          <p:cNvSpPr>
            <a:spLocks noChangeArrowheads="1"/>
          </p:cNvSpPr>
          <p:nvPr/>
        </p:nvSpPr>
        <p:spPr bwMode="auto">
          <a:xfrm>
            <a:off x="8205788" y="3956932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孔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IT7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23631" name="Rectangle 15"/>
          <p:cNvSpPr>
            <a:spLocks noChangeArrowheads="1"/>
          </p:cNvSpPr>
          <p:nvPr/>
        </p:nvSpPr>
        <p:spPr bwMode="auto">
          <a:xfrm>
            <a:off x="7629525" y="4763349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23634" name="Rectangle 18"/>
          <p:cNvSpPr>
            <a:spLocks noChangeArrowheads="1"/>
          </p:cNvSpPr>
          <p:nvPr/>
        </p:nvSpPr>
        <p:spPr bwMode="auto">
          <a:xfrm>
            <a:off x="1293813" y="2393697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）特高精密配合</a:t>
            </a:r>
            <a:endParaRPr lang="zh-CN" altLang="en-US" sz="1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35" name="Rectangle 19"/>
          <p:cNvSpPr>
            <a:spLocks noChangeArrowheads="1"/>
          </p:cNvSpPr>
          <p:nvPr/>
        </p:nvSpPr>
        <p:spPr bwMode="auto">
          <a:xfrm>
            <a:off x="7486651" y="2393697"/>
            <a:ext cx="933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≤</a:t>
            </a:r>
            <a:r>
              <a:rPr lang="en-US" altLang="zh-CN" sz="1800" dirty="0">
                <a:latin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  <a:endParaRPr lang="en-US" altLang="zh-CN" sz="24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23636" name="Rectangle 20"/>
          <p:cNvSpPr>
            <a:spLocks noChangeArrowheads="1"/>
          </p:cNvSpPr>
          <p:nvPr/>
        </p:nvSpPr>
        <p:spPr bwMode="auto">
          <a:xfrm>
            <a:off x="4029075" y="2398162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检测仪器、仪表、量具</a:t>
            </a:r>
            <a:endParaRPr lang="zh-CN" altLang="en-US" sz="1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37" name="Rectangle 21"/>
          <p:cNvSpPr>
            <a:spLocks noChangeArrowheads="1"/>
          </p:cNvSpPr>
          <p:nvPr/>
        </p:nvSpPr>
        <p:spPr bwMode="auto">
          <a:xfrm>
            <a:off x="4029075" y="3160007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加工母机、机床设备</a:t>
            </a:r>
            <a:endParaRPr lang="zh-CN" altLang="en-US" sz="1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38" name="Rectangle 22"/>
          <p:cNvSpPr>
            <a:spLocks noChangeArrowheads="1"/>
          </p:cNvSpPr>
          <p:nvPr/>
        </p:nvSpPr>
        <p:spPr bwMode="auto">
          <a:xfrm>
            <a:off x="7486650" y="5559853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＞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23639" name="Rectangle 23"/>
          <p:cNvSpPr>
            <a:spLocks noChangeArrowheads="1"/>
          </p:cNvSpPr>
          <p:nvPr/>
        </p:nvSpPr>
        <p:spPr bwMode="auto">
          <a:xfrm>
            <a:off x="4102100" y="3956932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中小减速器、电机等</a:t>
            </a:r>
            <a:endParaRPr lang="zh-CN" altLang="en-US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40" name="Rectangle 24"/>
          <p:cNvSpPr>
            <a:spLocks noChangeArrowheads="1"/>
          </p:cNvSpPr>
          <p:nvPr/>
        </p:nvSpPr>
        <p:spPr bwMode="auto">
          <a:xfrm>
            <a:off x="4102100" y="4763349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大、重型机械等</a:t>
            </a:r>
            <a:endParaRPr lang="zh-CN" altLang="en-US" sz="1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41" name="Rectangle 25"/>
          <p:cNvSpPr>
            <a:spLocks noChangeArrowheads="1"/>
          </p:cNvSpPr>
          <p:nvPr/>
        </p:nvSpPr>
        <p:spPr bwMode="auto">
          <a:xfrm>
            <a:off x="4102100" y="5559853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传统农业机械等</a:t>
            </a:r>
            <a:endParaRPr lang="zh-CN" altLang="en-US" sz="18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3642" name="Rectangle 26"/>
          <p:cNvSpPr>
            <a:spLocks noChangeArrowheads="1"/>
          </p:cNvSpPr>
          <p:nvPr/>
        </p:nvSpPr>
        <p:spPr bwMode="auto">
          <a:xfrm>
            <a:off x="4102100" y="1339207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方正隶书简体" panose="03000509000000000000" pitchFamily="2" charset="-12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常用机器精度等级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1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3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3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3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3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3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3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3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3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3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3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3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3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3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3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3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3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3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3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3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23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3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3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3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3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3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23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623" grpId="0"/>
      <p:bldP spid="623624" grpId="0"/>
      <p:bldP spid="623625" grpId="0"/>
      <p:bldP spid="623626" grpId="0"/>
      <p:bldP spid="623628" grpId="0"/>
      <p:bldP spid="623629" grpId="0"/>
      <p:bldP spid="623630" grpId="0"/>
      <p:bldP spid="623631" grpId="0"/>
      <p:bldP spid="623634" grpId="0"/>
      <p:bldP spid="623635" grpId="0"/>
      <p:bldP spid="623636" grpId="0"/>
      <p:bldP spid="623637" grpId="0"/>
      <p:bldP spid="623638" grpId="0"/>
      <p:bldP spid="623639" grpId="0"/>
      <p:bldP spid="623640" grpId="0"/>
      <p:bldP spid="62364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768119" y="1466531"/>
            <a:ext cx="3626314" cy="52322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defTabSz="914400"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ea typeface="方正隶书简体" panose="03000509000000000000" pitchFamily="2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ea typeface="方正隶书简体" panose="03000509000000000000" pitchFamily="2" charset="-122"/>
              </a:rPr>
              <a:t>）考虑加工方法原则</a:t>
            </a:r>
            <a:endParaRPr lang="zh-CN" altLang="en-US" sz="2800" dirty="0">
              <a:solidFill>
                <a:srgbClr val="FF0000"/>
              </a:solidFill>
              <a:ea typeface="方正隶书简体" panose="03000509000000000000" pitchFamily="2" charset="-122"/>
            </a:endParaRPr>
          </a:p>
        </p:txBody>
      </p:sp>
      <p:sp>
        <p:nvSpPr>
          <p:cNvPr id="624647" name="Rectangle 7"/>
          <p:cNvSpPr>
            <a:spLocks noChangeArrowheads="1"/>
          </p:cNvSpPr>
          <p:nvPr/>
        </p:nvSpPr>
        <p:spPr bwMode="auto">
          <a:xfrm>
            <a:off x="3329896" y="2761590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IT5-7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48" name="Rectangle 8"/>
          <p:cNvSpPr>
            <a:spLocks noChangeArrowheads="1"/>
          </p:cNvSpPr>
          <p:nvPr/>
        </p:nvSpPr>
        <p:spPr bwMode="auto">
          <a:xfrm>
            <a:off x="4410983" y="2761590"/>
            <a:ext cx="1871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精磨：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IT5-6</a:t>
            </a:r>
            <a:endParaRPr lang="en-US" altLang="zh-CN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49" name="Rectangle 9"/>
          <p:cNvSpPr>
            <a:spLocks noChangeArrowheads="1"/>
          </p:cNvSpPr>
          <p:nvPr/>
        </p:nvSpPr>
        <p:spPr bwMode="auto">
          <a:xfrm>
            <a:off x="6354082" y="2757125"/>
            <a:ext cx="15552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粗磨：</a:t>
            </a: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IT7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52" name="Rectangle 12"/>
          <p:cNvSpPr>
            <a:spLocks noChangeArrowheads="1"/>
          </p:cNvSpPr>
          <p:nvPr/>
        </p:nvSpPr>
        <p:spPr bwMode="auto">
          <a:xfrm>
            <a:off x="1458232" y="2637733"/>
            <a:ext cx="1670650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）磨削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:</a:t>
            </a:r>
            <a:endParaRPr lang="en-US" altLang="zh-CN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53" name="Rectangle 13"/>
          <p:cNvSpPr>
            <a:spLocks noChangeArrowheads="1"/>
          </p:cNvSpPr>
          <p:nvPr/>
        </p:nvSpPr>
        <p:spPr bwMode="auto">
          <a:xfrm>
            <a:off x="1450291" y="3608480"/>
            <a:ext cx="19046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）车削：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54" name="Rectangle 14"/>
          <p:cNvSpPr>
            <a:spLocks noChangeArrowheads="1"/>
          </p:cNvSpPr>
          <p:nvPr/>
        </p:nvSpPr>
        <p:spPr bwMode="auto">
          <a:xfrm>
            <a:off x="3258457" y="3608480"/>
            <a:ext cx="11272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IT7-10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55" name="Rectangle 15"/>
          <p:cNvSpPr>
            <a:spLocks noChangeArrowheads="1"/>
          </p:cNvSpPr>
          <p:nvPr/>
        </p:nvSpPr>
        <p:spPr bwMode="auto">
          <a:xfrm>
            <a:off x="4410982" y="3612945"/>
            <a:ext cx="1868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精车：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IT7-8</a:t>
            </a:r>
            <a:endParaRPr lang="en-US" altLang="zh-CN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56" name="Rectangle 16"/>
          <p:cNvSpPr>
            <a:spLocks noChangeArrowheads="1"/>
          </p:cNvSpPr>
          <p:nvPr/>
        </p:nvSpPr>
        <p:spPr bwMode="auto">
          <a:xfrm>
            <a:off x="6354083" y="3608480"/>
            <a:ext cx="2050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粗车：</a:t>
            </a: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IT9-10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57" name="Rectangle 17"/>
          <p:cNvSpPr>
            <a:spLocks noChangeArrowheads="1"/>
          </p:cNvSpPr>
          <p:nvPr/>
        </p:nvSpPr>
        <p:spPr bwMode="auto">
          <a:xfrm>
            <a:off x="1458233" y="4433300"/>
            <a:ext cx="19046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）铣削：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58" name="Rectangle 18"/>
          <p:cNvSpPr>
            <a:spLocks noChangeArrowheads="1"/>
          </p:cNvSpPr>
          <p:nvPr/>
        </p:nvSpPr>
        <p:spPr bwMode="auto">
          <a:xfrm>
            <a:off x="3258457" y="4433300"/>
            <a:ext cx="11272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IT8-11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59" name="Rectangle 19"/>
          <p:cNvSpPr>
            <a:spLocks noChangeArrowheads="1"/>
          </p:cNvSpPr>
          <p:nvPr/>
        </p:nvSpPr>
        <p:spPr bwMode="auto">
          <a:xfrm>
            <a:off x="4410982" y="4437765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精铣：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IT8-9</a:t>
            </a:r>
            <a:endParaRPr lang="en-US" altLang="zh-CN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60" name="Rectangle 20"/>
          <p:cNvSpPr>
            <a:spLocks noChangeArrowheads="1"/>
          </p:cNvSpPr>
          <p:nvPr/>
        </p:nvSpPr>
        <p:spPr bwMode="auto">
          <a:xfrm>
            <a:off x="6354083" y="4433300"/>
            <a:ext cx="2050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粗铣：</a:t>
            </a: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IT9-11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61" name="Rectangle 21"/>
          <p:cNvSpPr>
            <a:spLocks noChangeArrowheads="1"/>
          </p:cNvSpPr>
          <p:nvPr/>
        </p:nvSpPr>
        <p:spPr bwMode="auto">
          <a:xfrm>
            <a:off x="1458233" y="5247235"/>
            <a:ext cx="19046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）刨削：</a:t>
            </a:r>
            <a:endParaRPr lang="zh-CN" altLang="en-US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62" name="Rectangle 22"/>
          <p:cNvSpPr>
            <a:spLocks noChangeArrowheads="1"/>
          </p:cNvSpPr>
          <p:nvPr/>
        </p:nvSpPr>
        <p:spPr bwMode="auto">
          <a:xfrm>
            <a:off x="3187020" y="5247235"/>
            <a:ext cx="11272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IT9-12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63" name="Rectangle 23"/>
          <p:cNvSpPr>
            <a:spLocks noChangeArrowheads="1"/>
          </p:cNvSpPr>
          <p:nvPr/>
        </p:nvSpPr>
        <p:spPr bwMode="auto">
          <a:xfrm>
            <a:off x="4337958" y="5247235"/>
            <a:ext cx="2050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精刨：</a:t>
            </a:r>
            <a:r>
              <a:rPr lang="en-US" altLang="zh-CN" sz="240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IT9-10</a:t>
            </a:r>
            <a:endParaRPr lang="en-US" altLang="zh-CN" sz="240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64" name="Rectangle 24"/>
          <p:cNvSpPr>
            <a:spLocks noChangeArrowheads="1"/>
          </p:cNvSpPr>
          <p:nvPr/>
        </p:nvSpPr>
        <p:spPr bwMode="auto">
          <a:xfrm>
            <a:off x="6354083" y="5247235"/>
            <a:ext cx="22317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粗刨：</a:t>
            </a:r>
            <a:r>
              <a:rPr lang="en-US" altLang="zh-CN" sz="240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IT10-12</a:t>
            </a:r>
            <a:endParaRPr lang="en-US" altLang="zh-CN" sz="240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4665" name="Rectangle 25"/>
          <p:cNvSpPr>
            <a:spLocks noChangeArrowheads="1"/>
          </p:cNvSpPr>
          <p:nvPr/>
        </p:nvSpPr>
        <p:spPr bwMode="auto">
          <a:xfrm>
            <a:off x="4535805" y="1553564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方正隶书简体" panose="03000509000000000000" pitchFamily="2" charset="-12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常用加工方法经济精度等级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20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4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4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4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4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4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4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4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4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4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4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4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24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7" grpId="0"/>
      <p:bldP spid="624648" grpId="0"/>
      <p:bldP spid="624649" grpId="0"/>
      <p:bldP spid="624652" grpId="0"/>
      <p:bldP spid="624653" grpId="0"/>
      <p:bldP spid="624654" grpId="0"/>
      <p:bldP spid="624655" grpId="0"/>
      <p:bldP spid="624656" grpId="0"/>
      <p:bldP spid="624657" grpId="0"/>
      <p:bldP spid="624658" grpId="0"/>
      <p:bldP spid="624659" grpId="0"/>
      <p:bldP spid="624660" grpId="0"/>
      <p:bldP spid="624661" grpId="0"/>
      <p:bldP spid="624662" grpId="0"/>
      <p:bldP spid="624663" grpId="0"/>
      <p:bldP spid="62466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图片3">
            <a:hlinkClick r:id="rId1" action="ppaction://hlinksldjump"/>
          </p:cNvPr>
          <p:cNvPicPr>
            <a:picLocks noChangeAspect="1" noChangeArrowheads="1"/>
          </p:cNvPicPr>
          <p:nvPr/>
        </p:nvPicPr>
        <p:blipFill>
          <a:blip r:embed="rId2" cstate="print">
            <a:lum bright="-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80" y="2319951"/>
            <a:ext cx="5855720" cy="43389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sp>
        <p:nvSpPr>
          <p:cNvPr id="6256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59972" y="1537355"/>
            <a:ext cx="3626314" cy="52322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rtlCol="0" anchor="ctr">
            <a:spAutoFit/>
          </a:bodyPr>
          <a:lstStyle/>
          <a:p>
            <a:pPr marL="0" defTabSz="914400"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ea typeface="方正隶书简体" panose="03000509000000000000" pitchFamily="2" charset="-122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ea typeface="方正隶书简体" panose="03000509000000000000" pitchFamily="2" charset="-122"/>
              </a:rPr>
              <a:t>）考虑其它因素原则</a:t>
            </a:r>
            <a:endParaRPr lang="zh-CN" altLang="en-US" sz="2800" dirty="0">
              <a:solidFill>
                <a:srgbClr val="FF0000"/>
              </a:solidFill>
              <a:ea typeface="方正隶书简体" panose="03000509000000000000" pitchFamily="2" charset="-122"/>
            </a:endParaRPr>
          </a:p>
        </p:txBody>
      </p:sp>
      <p:sp>
        <p:nvSpPr>
          <p:cNvPr id="625670" name="Rectangle 6"/>
          <p:cNvSpPr>
            <a:spLocks noChangeArrowheads="1"/>
          </p:cNvSpPr>
          <p:nvPr/>
        </p:nvSpPr>
        <p:spPr bwMode="auto">
          <a:xfrm>
            <a:off x="982435" y="2710507"/>
            <a:ext cx="519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IT≤IT8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：孔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比轴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应低一级</a:t>
            </a:r>
            <a:r>
              <a:rPr lang="zh-CN" altLang="en-US" sz="18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1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5671" name="Rectangle 7"/>
          <p:cNvSpPr>
            <a:spLocks noChangeArrowheads="1"/>
          </p:cNvSpPr>
          <p:nvPr/>
        </p:nvSpPr>
        <p:spPr bwMode="auto">
          <a:xfrm>
            <a:off x="982435" y="4151957"/>
            <a:ext cx="4662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＞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IT8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：孔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与轴</a:t>
            </a: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d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同级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5672" name="Rectangle 8"/>
          <p:cNvSpPr>
            <a:spLocks noChangeArrowheads="1"/>
          </p:cNvSpPr>
          <p:nvPr/>
        </p:nvSpPr>
        <p:spPr bwMode="auto">
          <a:xfrm>
            <a:off x="743386" y="3459461"/>
            <a:ext cx="5567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Φ20H5/h4 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</a:t>
            </a: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Φ30H6/e5 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</a:t>
            </a: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Φ40H7/f6</a:t>
            </a:r>
            <a:r>
              <a:rPr lang="en-US" altLang="zh-CN" sz="18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en-US" altLang="zh-CN" sz="1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25673" name="Rectangle 9"/>
          <p:cNvSpPr>
            <a:spLocks noChangeArrowheads="1"/>
          </p:cNvSpPr>
          <p:nvPr/>
        </p:nvSpPr>
        <p:spPr bwMode="auto">
          <a:xfrm>
            <a:off x="892819" y="4982483"/>
            <a:ext cx="36888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Φ60H9/z9 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</a:t>
            </a: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Φ60H9/h9</a:t>
            </a:r>
            <a:r>
              <a:rPr lang="en-US" altLang="zh-CN" sz="180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 </a:t>
            </a:r>
            <a:endParaRPr lang="en-US" altLang="zh-CN" sz="1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5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5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5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5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5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670" grpId="0"/>
      <p:bldP spid="625671" grpId="0"/>
      <p:bldP spid="625672" grpId="0"/>
      <p:bldP spid="62567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Picture 4"/>
          <p:cNvPicPr>
            <a:picLocks noChangeAspect="1" noChangeArrowheads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141664"/>
            <a:ext cx="5689600" cy="329247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6" y="3716338"/>
            <a:ext cx="379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663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4005264"/>
            <a:ext cx="29051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66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5516564"/>
            <a:ext cx="25241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9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6" y="5300663"/>
            <a:ext cx="4413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6638" name="Picture 14"/>
          <p:cNvPicPr>
            <a:picLocks noChangeAspect="1" noChangeArrowheads="1"/>
          </p:cNvPicPr>
          <p:nvPr/>
        </p:nvPicPr>
        <p:blipFill>
          <a:blip r:embed="rId6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1363663"/>
            <a:ext cx="5110163" cy="519112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6639" name="Picture 15"/>
          <p:cNvPicPr>
            <a:picLocks noChangeAspect="1" noChangeArrowheads="1"/>
          </p:cNvPicPr>
          <p:nvPr/>
        </p:nvPicPr>
        <p:blipFill>
          <a:blip r:embed="rId7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2247901"/>
            <a:ext cx="5110162" cy="519113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6640" name="Rectangle 16"/>
          <p:cNvSpPr>
            <a:spLocks noChangeArrowheads="1"/>
          </p:cNvSpPr>
          <p:nvPr/>
        </p:nvSpPr>
        <p:spPr bwMode="auto">
          <a:xfrm>
            <a:off x="2495551" y="1512888"/>
            <a:ext cx="25193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）满足使用要求</a:t>
            </a:r>
            <a:endParaRPr lang="zh-CN" altLang="en-US" sz="2400" dirty="0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6641" name="Rectangle 17"/>
          <p:cNvSpPr>
            <a:spLocks noChangeArrowheads="1"/>
          </p:cNvSpPr>
          <p:nvPr/>
        </p:nvSpPr>
        <p:spPr bwMode="auto">
          <a:xfrm>
            <a:off x="2495551" y="2254251"/>
            <a:ext cx="25193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2</a:t>
            </a:r>
            <a:r>
              <a:rPr lang="zh-CN" altLang="en-US" sz="24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）考虑加工方法</a:t>
            </a:r>
            <a:endParaRPr lang="zh-CN" altLang="en-US" sz="24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6642" name="Rectangle 18"/>
          <p:cNvSpPr>
            <a:spLocks noChangeArrowheads="1"/>
          </p:cNvSpPr>
          <p:nvPr/>
        </p:nvSpPr>
        <p:spPr bwMode="auto">
          <a:xfrm>
            <a:off x="1649413" y="1508126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Tahoma" panose="020B0604030504040204" pitchFamily="34" charset="0"/>
                <a:ea typeface="方正隶书简体" panose="03000509000000000000" pitchFamily="2" charset="-122"/>
              </a:rPr>
              <a:t>如：</a:t>
            </a:r>
            <a:endParaRPr lang="zh-CN" altLang="en-US" sz="2800" dirty="0">
              <a:solidFill>
                <a:schemeClr val="hlink"/>
              </a:solidFill>
              <a:latin typeface="Tahoma" panose="020B0604030504040204" pitchFamily="34" charset="0"/>
              <a:ea typeface="方正隶书简体" panose="03000509000000000000" pitchFamily="2" charset="-122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6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6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6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6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640" grpId="0"/>
      <p:bldP spid="666641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39486" y="1081087"/>
            <a:ext cx="3749675" cy="7635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、配合公差</a:t>
            </a:r>
            <a:r>
              <a:rPr lang="zh-CN" altLang="en-US" sz="2800" b="1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标注</a:t>
            </a:r>
            <a:endParaRPr lang="zh-CN" altLang="en-US" sz="280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0484" name="Rectangle 4"/>
          <p:cNvSpPr>
            <a:spLocks noChangeArrowheads="1"/>
          </p:cNvSpPr>
          <p:nvPr/>
        </p:nvSpPr>
        <p:spPr bwMode="auto">
          <a:xfrm>
            <a:off x="1586594" y="3200400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孔：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30H7</a:t>
            </a:r>
            <a:endParaRPr lang="en-US" altLang="zh-CN" sz="24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60485" name="Rectangle 5"/>
          <p:cNvSpPr>
            <a:spLocks noChangeArrowheads="1"/>
          </p:cNvSpPr>
          <p:nvPr/>
        </p:nvSpPr>
        <p:spPr bwMode="auto">
          <a:xfrm>
            <a:off x="1515156" y="4497387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轴：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30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f</a:t>
            </a:r>
            <a:r>
              <a:rPr lang="pt-BR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6</a:t>
            </a:r>
            <a:endParaRPr lang="en-US" altLang="zh-CN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60486" name="Rectangle 6"/>
          <p:cNvSpPr>
            <a:spLocks noChangeArrowheads="1"/>
          </p:cNvSpPr>
          <p:nvPr/>
        </p:nvSpPr>
        <p:spPr bwMode="auto">
          <a:xfrm>
            <a:off x="3602719" y="3849687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30H7/</a:t>
            </a: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f</a:t>
            </a:r>
            <a:r>
              <a:rPr lang="pt-BR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6</a:t>
            </a: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60487" name="AutoShape 7"/>
          <p:cNvSpPr>
            <a:spLocks noChangeArrowheads="1"/>
          </p:cNvSpPr>
          <p:nvPr/>
        </p:nvSpPr>
        <p:spPr bwMode="auto">
          <a:xfrm rot="5400000">
            <a:off x="5402943" y="377666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0488" name="AutoShape 8"/>
          <p:cNvSpPr>
            <a:spLocks noChangeArrowheads="1"/>
          </p:cNvSpPr>
          <p:nvPr/>
        </p:nvSpPr>
        <p:spPr bwMode="auto">
          <a:xfrm rot="8100000">
            <a:off x="3386818" y="334486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0489" name="AutoShape 9"/>
          <p:cNvSpPr>
            <a:spLocks noChangeArrowheads="1"/>
          </p:cNvSpPr>
          <p:nvPr/>
        </p:nvSpPr>
        <p:spPr bwMode="auto">
          <a:xfrm rot="2700000">
            <a:off x="3386818" y="420846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0492" name="Rectangle 12"/>
          <p:cNvSpPr>
            <a:spLocks noChangeArrowheads="1"/>
          </p:cNvSpPr>
          <p:nvPr/>
        </p:nvSpPr>
        <p:spPr bwMode="auto">
          <a:xfrm>
            <a:off x="645206" y="2023836"/>
            <a:ext cx="3749675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0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）配合公差标注方式</a:t>
            </a:r>
            <a:endParaRPr lang="zh-CN" altLang="en-US" sz="2800" dirty="0">
              <a:solidFill>
                <a:srgbClr val="C00000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660493" name="Rectangle 13"/>
          <p:cNvSpPr>
            <a:spLocks noChangeArrowheads="1"/>
          </p:cNvSpPr>
          <p:nvPr/>
        </p:nvSpPr>
        <p:spPr bwMode="auto">
          <a:xfrm>
            <a:off x="8352745" y="1966912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代号标注</a:t>
            </a:r>
            <a:endParaRPr lang="zh-CN" altLang="en-US" sz="2400" b="1">
              <a:solidFill>
                <a:srgbClr val="0000FF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pic>
        <p:nvPicPr>
          <p:cNvPr id="660494" name="Picture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506" y="2398712"/>
            <a:ext cx="275590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0495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69" y="3479800"/>
            <a:ext cx="684212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0496" name="Rectangle 16"/>
          <p:cNvSpPr>
            <a:spLocks noChangeArrowheads="1"/>
          </p:cNvSpPr>
          <p:nvPr/>
        </p:nvSpPr>
        <p:spPr bwMode="auto">
          <a:xfrm>
            <a:off x="1183482" y="5747431"/>
            <a:ext cx="586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注：标注在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装配图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或</a:t>
            </a:r>
            <a:r>
              <a:rPr lang="zh-CN" altLang="en-US" sz="2800" dirty="0">
                <a:solidFill>
                  <a:srgbClr val="0000FF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部件图</a:t>
            </a:r>
            <a:r>
              <a:rPr lang="zh-CN" altLang="en-US" sz="2800" dirty="0">
                <a:solidFill>
                  <a:schemeClr val="hlink"/>
                </a:solidFill>
                <a:latin typeface="方正隶书简体" panose="03000509000000000000" pitchFamily="2" charset="-122"/>
                <a:ea typeface="方正隶书简体" panose="03000509000000000000" pitchFamily="2" charset="-122"/>
              </a:rPr>
              <a:t>上！</a:t>
            </a:r>
            <a:endParaRPr lang="zh-CN" altLang="en-US" sz="2800" dirty="0">
              <a:solidFill>
                <a:schemeClr val="hlink"/>
              </a:solidFill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anose="03000509000000000000" pitchFamily="2" charset="-122"/>
                <a:ea typeface="方正隶书简体" panose="03000509000000000000" pitchFamily="2" charset="-122"/>
              </a:rPr>
              <a:t>四 配合公差设计</a:t>
            </a:r>
            <a:endParaRPr lang="zh-CN" altLang="en-US" kern="0" dirty="0">
              <a:latin typeface="方正隶书简体" panose="03000509000000000000" pitchFamily="2" charset="-122"/>
              <a:ea typeface="方正隶书简体" panose="03000509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0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0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484" grpId="0"/>
      <p:bldP spid="660485" grpId="0"/>
      <p:bldP spid="660486" grpId="0"/>
      <p:bldP spid="660487" grpId="0" animBg="1"/>
      <p:bldP spid="660488" grpId="0" animBg="1"/>
      <p:bldP spid="660489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13188</Words>
  <Application>WPS 演示</Application>
  <PresentationFormat>宽屏</PresentationFormat>
  <Paragraphs>1619</Paragraphs>
  <Slides>114</Slides>
  <Notes>5</Notes>
  <HiddenSlides>1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32</vt:i4>
      </vt:variant>
      <vt:variant>
        <vt:lpstr>幻灯片标题</vt:lpstr>
      </vt:variant>
      <vt:variant>
        <vt:i4>114</vt:i4>
      </vt:variant>
    </vt:vector>
  </HeadingPairs>
  <TitlesOfParts>
    <vt:vector size="168" baseType="lpstr">
      <vt:lpstr>Arial</vt:lpstr>
      <vt:lpstr>宋体</vt:lpstr>
      <vt:lpstr>Wingdings</vt:lpstr>
      <vt:lpstr>微软雅黑</vt:lpstr>
      <vt:lpstr>Calibri</vt:lpstr>
      <vt:lpstr>等线</vt:lpstr>
      <vt:lpstr>Calibri</vt:lpstr>
      <vt:lpstr>Times New Roman</vt:lpstr>
      <vt:lpstr>楷体_GB2312</vt:lpstr>
      <vt:lpstr>新宋体</vt:lpstr>
      <vt:lpstr>隶书</vt:lpstr>
      <vt:lpstr>华文中宋</vt:lpstr>
      <vt:lpstr>黑体</vt:lpstr>
      <vt:lpstr>方正隶书简体</vt:lpstr>
      <vt:lpstr>Tahoma</vt:lpstr>
      <vt:lpstr>Arial Unicode MS</vt:lpstr>
      <vt:lpstr>ˎ̥</vt:lpstr>
      <vt:lpstr>SWAstro</vt:lpstr>
      <vt:lpstr>Wingdings 2</vt:lpstr>
      <vt:lpstr>Arial Unicode MS</vt:lpstr>
      <vt:lpstr>Symbol</vt:lpstr>
      <vt:lpstr>第一PPT，www.1ppt.com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Visio.Drawing.6</vt:lpstr>
      <vt:lpstr>Visio.Drawing.6</vt:lpstr>
      <vt:lpstr>Visio.Drawing.6</vt:lpstr>
      <vt:lpstr>Visio.Drawing.6</vt:lpstr>
      <vt:lpstr>Equation.3</vt:lpstr>
      <vt:lpstr>Equation.3</vt:lpstr>
      <vt:lpstr>Visio.Drawing.6</vt:lpstr>
      <vt:lpstr>Equation.3</vt:lpstr>
      <vt:lpstr>Equation.3</vt:lpstr>
      <vt:lpstr>Equation.3</vt:lpstr>
      <vt:lpstr>Equation.3</vt:lpstr>
      <vt:lpstr>Equation.DSMT4</vt:lpstr>
      <vt:lpstr>Equation.3</vt:lpstr>
      <vt:lpstr>Equation.3</vt:lpstr>
      <vt:lpstr>Equation.3</vt:lpstr>
      <vt:lpstr>Equation.3</vt:lpstr>
      <vt:lpstr>Equation.3</vt:lpstr>
      <vt:lpstr>PowerPoint 演示文稿</vt:lpstr>
      <vt:lpstr> 二、极限与配合</vt:lpstr>
      <vt:lpstr>内容提要</vt:lpstr>
      <vt:lpstr>PowerPoint 演示文稿</vt:lpstr>
      <vt:lpstr>PowerPoint 演示文稿</vt:lpstr>
      <vt:lpstr>第四节  配合公差及精度设计</vt:lpstr>
      <vt:lpstr>一  孔与轴配合概念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 配合种类及其特性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标准公差等级的应用范围 </vt:lpstr>
      <vt:lpstr>各种加工方法的加工精度</vt:lpstr>
      <vt:lpstr>配合IT5至IT13级的应用举例（尺寸≤500mm）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sdcaoyl</dc:creator>
  <cp:lastModifiedBy>坚果</cp:lastModifiedBy>
  <cp:revision>337</cp:revision>
  <dcterms:created xsi:type="dcterms:W3CDTF">2019-06-19T02:08:00Z</dcterms:created>
  <dcterms:modified xsi:type="dcterms:W3CDTF">2021-04-10T16:58:02Z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11058CC1748341929FF72C99E64B7B0F</vt:lpwstr>
  </property>
</Properties>
</file>